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1B01D0-79D6-44FF-94AE-C20429D17FD5}"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615151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1B01D0-79D6-44FF-94AE-C20429D17FD5}"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2088628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1B01D0-79D6-44FF-94AE-C20429D17FD5}"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579745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1B01D0-79D6-44FF-94AE-C20429D17FD5}"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1938249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1B01D0-79D6-44FF-94AE-C20429D17FD5}" type="datetimeFigureOut">
              <a:rPr lang="en-US" smtClean="0"/>
              <a:t>11/13/2022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128404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1B01D0-79D6-44FF-94AE-C20429D17FD5}"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6638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1B01D0-79D6-44FF-94AE-C20429D17FD5}" type="datetimeFigureOut">
              <a:rPr lang="en-US" smtClean="0"/>
              <a:t>11/13/2022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711888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1B01D0-79D6-44FF-94AE-C20429D17FD5}" type="datetimeFigureOut">
              <a:rPr lang="en-US" smtClean="0"/>
              <a:t>11/13/2022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80433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1B01D0-79D6-44FF-94AE-C20429D17FD5}" type="datetimeFigureOut">
              <a:rPr lang="en-US" smtClean="0"/>
              <a:t>11/13/2022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2559039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1B01D0-79D6-44FF-94AE-C20429D17FD5}"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3421665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1B01D0-79D6-44FF-94AE-C20429D17FD5}" type="datetimeFigureOut">
              <a:rPr lang="en-US" smtClean="0"/>
              <a:t>11/13/2022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2656A0-9E6A-4E48-814F-91DAFA4952FA}" type="slidenum">
              <a:rPr lang="en-US" smtClean="0"/>
              <a:t>‹#›</a:t>
            </a:fld>
            <a:endParaRPr lang="en-US"/>
          </a:p>
        </p:txBody>
      </p:sp>
    </p:spTree>
    <p:extLst>
      <p:ext uri="{BB962C8B-B14F-4D97-AF65-F5344CB8AC3E}">
        <p14:creationId xmlns:p14="http://schemas.microsoft.com/office/powerpoint/2010/main" val="421685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1B01D0-79D6-44FF-94AE-C20429D17FD5}" type="datetimeFigureOut">
              <a:rPr lang="en-US" smtClean="0"/>
              <a:t>11/13/2022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656A0-9E6A-4E48-814F-91DAFA4952FA}" type="slidenum">
              <a:rPr lang="en-US" smtClean="0"/>
              <a:t>‹#›</a:t>
            </a:fld>
            <a:endParaRPr lang="en-US"/>
          </a:p>
        </p:txBody>
      </p:sp>
    </p:spTree>
    <p:extLst>
      <p:ext uri="{BB962C8B-B14F-4D97-AF65-F5344CB8AC3E}">
        <p14:creationId xmlns:p14="http://schemas.microsoft.com/office/powerpoint/2010/main" val="2552960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hyperlink" Target="http://www.cardekho.com/" TargetMode="External"/><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
            <a:ext cx="7772400" cy="1470025"/>
          </a:xfrm>
        </p:spPr>
        <p:txBody>
          <a:bodyPr>
            <a:noAutofit/>
          </a:bodyPr>
          <a:lstStyle/>
          <a:p>
            <a:r>
              <a:rPr lang="en-US" sz="5400" b="1" dirty="0" smtClean="0">
                <a:latin typeface="Georgia" panose="02040502050405020303" pitchFamily="18" charset="0"/>
              </a:rPr>
              <a:t>Used Car Price Prediction </a:t>
            </a:r>
            <a:endParaRPr lang="en-US" sz="5400" b="1" dirty="0">
              <a:latin typeface="Georgia" panose="02040502050405020303" pitchFamily="18" charset="0"/>
            </a:endParaRPr>
          </a:p>
        </p:txBody>
      </p:sp>
      <p:sp>
        <p:nvSpPr>
          <p:cNvPr id="3" name="Subtitle 2"/>
          <p:cNvSpPr>
            <a:spLocks noGrp="1"/>
          </p:cNvSpPr>
          <p:nvPr>
            <p:ph type="subTitle" idx="1"/>
          </p:nvPr>
        </p:nvSpPr>
        <p:spPr>
          <a:xfrm>
            <a:off x="381000" y="5257800"/>
            <a:ext cx="6400800" cy="1219200"/>
          </a:xfrm>
        </p:spPr>
        <p:txBody>
          <a:bodyPr>
            <a:normAutofit/>
          </a:bodyPr>
          <a:lstStyle/>
          <a:p>
            <a:pPr algn="l"/>
            <a:r>
              <a:rPr lang="en-US" sz="2000" dirty="0" smtClean="0">
                <a:solidFill>
                  <a:schemeClr val="tx1"/>
                </a:solidFill>
                <a:latin typeface="Georgia" panose="02040502050405020303" pitchFamily="18" charset="0"/>
              </a:rPr>
              <a:t>By: Joshua Jonathan</a:t>
            </a:r>
          </a:p>
          <a:p>
            <a:pPr algn="l"/>
            <a:r>
              <a:rPr lang="en-US" sz="2000" dirty="0" smtClean="0">
                <a:solidFill>
                  <a:schemeClr val="tx1"/>
                </a:solidFill>
                <a:latin typeface="Georgia" panose="02040502050405020303" pitchFamily="18" charset="0"/>
              </a:rPr>
              <a:t>Internship 31</a:t>
            </a:r>
          </a:p>
          <a:p>
            <a:pPr algn="l"/>
            <a:r>
              <a:rPr lang="en-US" sz="2000" dirty="0" smtClean="0">
                <a:solidFill>
                  <a:schemeClr val="tx1"/>
                </a:solidFill>
                <a:latin typeface="Georgia" panose="02040502050405020303" pitchFamily="18" charset="0"/>
              </a:rPr>
              <a:t>SME: </a:t>
            </a:r>
            <a:r>
              <a:rPr lang="en-US" sz="2000" dirty="0" err="1" smtClean="0">
                <a:solidFill>
                  <a:schemeClr val="tx1"/>
                </a:solidFill>
                <a:latin typeface="Georgia" panose="02040502050405020303" pitchFamily="18" charset="0"/>
              </a:rPr>
              <a:t>Gulshana</a:t>
            </a:r>
            <a:r>
              <a:rPr lang="en-US" sz="2000" dirty="0" smtClean="0">
                <a:solidFill>
                  <a:schemeClr val="tx1"/>
                </a:solidFill>
                <a:latin typeface="Georgia" panose="02040502050405020303" pitchFamily="18" charset="0"/>
              </a:rPr>
              <a:t> Chaudhary </a:t>
            </a:r>
            <a:endParaRPr lang="en-US" sz="20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3182753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19200"/>
          </a:xfrm>
        </p:spPr>
        <p:txBody>
          <a:bodyPr>
            <a:normAutofit fontScale="90000"/>
          </a:bodyPr>
          <a:lstStyle/>
          <a:p>
            <a:r>
              <a:rPr lang="en-US" b="1" dirty="0" smtClean="0">
                <a:latin typeface="Georgia" panose="02040502050405020303" pitchFamily="18" charset="0"/>
              </a:rPr>
              <a:t>Visualizing </a:t>
            </a:r>
            <a:r>
              <a:rPr lang="en-US" b="1" dirty="0">
                <a:latin typeface="Georgia" panose="02040502050405020303" pitchFamily="18" charset="0"/>
              </a:rPr>
              <a:t>Counts of Categorical </a:t>
            </a:r>
            <a:r>
              <a:rPr lang="en-US" b="1" dirty="0" smtClean="0">
                <a:latin typeface="Georgia" panose="02040502050405020303" pitchFamily="18" charset="0"/>
              </a:rPr>
              <a:t>Variables</a:t>
            </a:r>
            <a:endParaRPr lang="en-US" b="1" dirty="0">
              <a:latin typeface="Georgia" panose="02040502050405020303" pitchFamily="18" charset="0"/>
            </a:endParaRPr>
          </a:p>
        </p:txBody>
      </p:sp>
      <p:sp>
        <p:nvSpPr>
          <p:cNvPr id="3" name="Content Placeholder 2"/>
          <p:cNvSpPr>
            <a:spLocks noGrp="1"/>
          </p:cNvSpPr>
          <p:nvPr>
            <p:ph sz="half" idx="1"/>
          </p:nvPr>
        </p:nvSpPr>
        <p:spPr>
          <a:xfrm>
            <a:off x="228600" y="4800600"/>
            <a:ext cx="4267200" cy="1752600"/>
          </a:xfrm>
        </p:spPr>
        <p:txBody>
          <a:bodyPr>
            <a:normAutofit fontScale="62500" lnSpcReduction="20000"/>
          </a:bodyPr>
          <a:lstStyle/>
          <a:p>
            <a:r>
              <a:rPr lang="en-US" dirty="0">
                <a:latin typeface="Century" panose="02040604050505020304" pitchFamily="18" charset="0"/>
              </a:rPr>
              <a:t>By visualizing the above count plot we can conclude that the cars with Disc and Ventilated Disc type of brake system used for front-side wheels are having high count compared to other brake types</a:t>
            </a:r>
            <a:r>
              <a:rPr lang="en-US" dirty="0" smtClean="0">
                <a:latin typeface="Century" panose="02040604050505020304" pitchFamily="18" charset="0"/>
              </a:rPr>
              <a:t>.</a:t>
            </a:r>
            <a:endParaRPr lang="en-US" dirty="0">
              <a:latin typeface="Century" panose="02040604050505020304" pitchFamily="18" charset="0"/>
            </a:endParaRPr>
          </a:p>
        </p:txBody>
      </p:sp>
      <p:sp>
        <p:nvSpPr>
          <p:cNvPr id="4" name="Content Placeholder 3"/>
          <p:cNvSpPr>
            <a:spLocks noGrp="1"/>
          </p:cNvSpPr>
          <p:nvPr>
            <p:ph sz="half" idx="2"/>
          </p:nvPr>
        </p:nvSpPr>
        <p:spPr>
          <a:xfrm>
            <a:off x="4495800" y="4724400"/>
            <a:ext cx="4343400" cy="1828800"/>
          </a:xfrm>
        </p:spPr>
        <p:txBody>
          <a:bodyPr>
            <a:normAutofit fontScale="62500" lnSpcReduction="20000"/>
          </a:bodyPr>
          <a:lstStyle/>
          <a:p>
            <a:r>
              <a:rPr lang="en-US" dirty="0">
                <a:latin typeface="Century" panose="02040604050505020304" pitchFamily="18" charset="0"/>
              </a:rPr>
              <a:t>The above graph represents the count of </a:t>
            </a:r>
            <a:r>
              <a:rPr lang="en-US" dirty="0" err="1">
                <a:latin typeface="Century" panose="02040604050505020304" pitchFamily="18" charset="0"/>
              </a:rPr>
              <a:t>rear_brake_type</a:t>
            </a:r>
            <a:r>
              <a:rPr lang="en-US" dirty="0">
                <a:latin typeface="Century" panose="02040604050505020304" pitchFamily="18" charset="0"/>
              </a:rPr>
              <a:t> of the cars which shows that the cars having Drum type of brake system used for back-side wheels are having high count of around 10000 compared to other type of rear brakes.</a:t>
            </a: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4267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219199"/>
            <a:ext cx="4191000" cy="3200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3706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092" r="4435" b="5239"/>
          <a:stretch/>
        </p:blipFill>
        <p:spPr bwMode="auto">
          <a:xfrm>
            <a:off x="381000" y="381001"/>
            <a:ext cx="2514600" cy="2650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1" y="3505200"/>
            <a:ext cx="2895600" cy="2979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65740" y="381001"/>
            <a:ext cx="5410200" cy="1938992"/>
          </a:xfrm>
          <a:prstGeom prst="rect">
            <a:avLst/>
          </a:prstGeom>
        </p:spPr>
        <p:txBody>
          <a:bodyPr wrap="square">
            <a:spAutoFit/>
          </a:bodyPr>
          <a:lstStyle/>
          <a:p>
            <a:pPr marL="285750" indent="-285750" algn="just">
              <a:buFont typeface="Wingdings" panose="05000000000000000000" pitchFamily="2" charset="2"/>
              <a:buChar char="§"/>
            </a:pPr>
            <a:r>
              <a:rPr lang="en-US" sz="2000" dirty="0">
                <a:latin typeface="Georgia" panose="02040502050405020303" pitchFamily="18" charset="0"/>
              </a:rPr>
              <a:t>The </a:t>
            </a:r>
            <a:r>
              <a:rPr lang="en-US" sz="2000" dirty="0" smtClean="0">
                <a:latin typeface="Georgia" panose="02040502050405020303" pitchFamily="18" charset="0"/>
              </a:rPr>
              <a:t>plot </a:t>
            </a:r>
            <a:r>
              <a:rPr lang="en-US" sz="2000" dirty="0">
                <a:latin typeface="Georgia" panose="02040502050405020303" pitchFamily="18" charset="0"/>
              </a:rPr>
              <a:t>gives the count of transmission, from this graph we can notice that around </a:t>
            </a:r>
            <a:r>
              <a:rPr lang="en-US" sz="2000" dirty="0" smtClean="0">
                <a:latin typeface="Georgia" panose="02040502050405020303" pitchFamily="18" charset="0"/>
              </a:rPr>
              <a:t>63% </a:t>
            </a:r>
            <a:r>
              <a:rPr lang="en-US" sz="2000" dirty="0">
                <a:latin typeface="Georgia" panose="02040502050405020303" pitchFamily="18" charset="0"/>
              </a:rPr>
              <a:t>of the cars are with Manual gear transmission system and only </a:t>
            </a:r>
            <a:r>
              <a:rPr lang="en-US" sz="2000" dirty="0" smtClean="0">
                <a:latin typeface="Georgia" panose="02040502050405020303" pitchFamily="18" charset="0"/>
              </a:rPr>
              <a:t>37% </a:t>
            </a:r>
            <a:r>
              <a:rPr lang="en-US" sz="2000" dirty="0">
                <a:latin typeface="Georgia" panose="02040502050405020303" pitchFamily="18" charset="0"/>
              </a:rPr>
              <a:t>of the cars are with Automatic gear transmission system.</a:t>
            </a:r>
          </a:p>
        </p:txBody>
      </p:sp>
      <p:sp>
        <p:nvSpPr>
          <p:cNvPr id="7" name="Rectangle 6"/>
          <p:cNvSpPr/>
          <p:nvPr/>
        </p:nvSpPr>
        <p:spPr>
          <a:xfrm>
            <a:off x="3505200" y="3505200"/>
            <a:ext cx="5270740" cy="2246769"/>
          </a:xfrm>
          <a:prstGeom prst="rect">
            <a:avLst/>
          </a:prstGeom>
        </p:spPr>
        <p:txBody>
          <a:bodyPr wrap="square">
            <a:spAutoFit/>
          </a:bodyPr>
          <a:lstStyle/>
          <a:p>
            <a:pPr marL="285750" indent="-285750" algn="just">
              <a:buFont typeface="Wingdings" panose="05000000000000000000" pitchFamily="2" charset="2"/>
              <a:buChar char="§"/>
            </a:pPr>
            <a:r>
              <a:rPr lang="en-US" sz="2000" dirty="0">
                <a:latin typeface="Georgia" panose="02040502050405020303" pitchFamily="18" charset="0"/>
              </a:rPr>
              <a:t>By looking at the above count plot we can get to know that the cars from the city </a:t>
            </a:r>
            <a:r>
              <a:rPr lang="en-US" sz="2000" dirty="0" err="1">
                <a:latin typeface="Georgia" panose="02040502050405020303" pitchFamily="18" charset="0"/>
              </a:rPr>
              <a:t>Delhi_NCR</a:t>
            </a:r>
            <a:r>
              <a:rPr lang="en-US" sz="2000" dirty="0">
                <a:latin typeface="Georgia" panose="02040502050405020303" pitchFamily="18" charset="0"/>
              </a:rPr>
              <a:t>, Bangalore, Mumbai and </a:t>
            </a:r>
            <a:r>
              <a:rPr lang="en-US" sz="2000" dirty="0" err="1">
                <a:latin typeface="Georgia" panose="02040502050405020303" pitchFamily="18" charset="0"/>
              </a:rPr>
              <a:t>New_Delhi</a:t>
            </a:r>
            <a:r>
              <a:rPr lang="en-US" sz="2000" dirty="0">
                <a:latin typeface="Georgia" panose="02040502050405020303" pitchFamily="18" charset="0"/>
              </a:rPr>
              <a:t> have high counts which are almost similar. And the other locations also have no much difference in the counts.</a:t>
            </a:r>
          </a:p>
        </p:txBody>
      </p:sp>
    </p:spTree>
    <p:extLst>
      <p:ext uri="{BB962C8B-B14F-4D97-AF65-F5344CB8AC3E}">
        <p14:creationId xmlns:p14="http://schemas.microsoft.com/office/powerpoint/2010/main" val="1256709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0128"/>
            <a:ext cx="9220200" cy="1143000"/>
          </a:xfrm>
        </p:spPr>
        <p:txBody>
          <a:bodyPr>
            <a:normAutofit fontScale="90000"/>
          </a:bodyPr>
          <a:lstStyle/>
          <a:p>
            <a:r>
              <a:rPr lang="en-US" b="1" dirty="0">
                <a:latin typeface="Georgia" panose="02040502050405020303" pitchFamily="18" charset="0"/>
              </a:rPr>
              <a:t>Distribution of skewness</a:t>
            </a:r>
            <a:br>
              <a:rPr lang="en-US" b="1" dirty="0">
                <a:latin typeface="Georgia" panose="02040502050405020303" pitchFamily="18" charset="0"/>
              </a:rPr>
            </a:br>
            <a:r>
              <a:rPr lang="en-US" b="1" dirty="0">
                <a:latin typeface="Georgia" panose="02040502050405020303" pitchFamily="18" charset="0"/>
              </a:rPr>
              <a:t>Plotting Numerical </a:t>
            </a:r>
            <a:r>
              <a:rPr lang="en-US" b="1" dirty="0" smtClean="0">
                <a:latin typeface="Georgia" panose="02040502050405020303" pitchFamily="18" charset="0"/>
              </a:rPr>
              <a:t>Variables</a:t>
            </a:r>
            <a:endParaRPr lang="en-US" b="1" dirty="0">
              <a:latin typeface="Georgia" panose="02040502050405020303" pitchFamily="18" charset="0"/>
            </a:endParaRPr>
          </a:p>
        </p:txBody>
      </p:sp>
      <p:sp>
        <p:nvSpPr>
          <p:cNvPr id="3" name="Content Placeholder 2"/>
          <p:cNvSpPr>
            <a:spLocks noGrp="1"/>
          </p:cNvSpPr>
          <p:nvPr>
            <p:ph idx="1"/>
          </p:nvPr>
        </p:nvSpPr>
        <p:spPr>
          <a:xfrm>
            <a:off x="4934716" y="1295400"/>
            <a:ext cx="3980684" cy="5486400"/>
          </a:xfrm>
        </p:spPr>
        <p:txBody>
          <a:bodyPr>
            <a:normAutofit fontScale="40000" lnSpcReduction="20000"/>
          </a:bodyPr>
          <a:lstStyle/>
          <a:p>
            <a:pPr lvl="0">
              <a:lnSpc>
                <a:spcPct val="107000"/>
              </a:lnSpc>
            </a:pP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The distribution plot shows how the data has been distributed in each of the columns.</a:t>
            </a:r>
          </a:p>
          <a:p>
            <a:pPr lvl="0">
              <a:lnSpc>
                <a:spcPct val="107000"/>
              </a:lnSpc>
            </a:pPr>
            <a:endPar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endParaRPr>
          </a:p>
          <a:p>
            <a:pPr lvl="0" algn="just">
              <a:lnSpc>
                <a:spcPct val="107000"/>
              </a:lnSpc>
              <a:buFont typeface="Wingdings" panose="05000000000000000000" pitchFamily="2" charset="2"/>
              <a:buChar char=""/>
            </a:pP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From the distribution plots we can observe most of the columns are not normally distributed, only the columns "</a:t>
            </a:r>
            <a:r>
              <a:rPr lang="en-IN" sz="45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Milage_in_km</a:t>
            </a: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a:t>
            </a:r>
            <a:r>
              <a:rPr lang="en-IN" sz="45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ltr</a:t>
            </a: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 look somewhat normal.</a:t>
            </a:r>
            <a:endParaRPr lang="en-IN" sz="4500" dirty="0">
              <a:latin typeface="Georgia" panose="02040502050405020303" pitchFamily="18" charset="0"/>
              <a:ea typeface="Calibri" panose="020F0502020204030204" pitchFamily="34" charset="0"/>
              <a:cs typeface="Times New Roman" panose="02020603050405020304" pitchFamily="18" charset="0"/>
            </a:endParaRPr>
          </a:p>
          <a:p>
            <a:pPr lvl="0" algn="just">
              <a:lnSpc>
                <a:spcPct val="107000"/>
              </a:lnSpc>
              <a:buFont typeface="Wingdings" panose="05000000000000000000" pitchFamily="2" charset="2"/>
              <a:buChar char=""/>
            </a:pP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Also, we can notice the columns like "Running_in_</a:t>
            </a:r>
            <a:r>
              <a:rPr lang="en-IN" sz="45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kms</a:t>
            </a:r>
            <a:r>
              <a:rPr lang="en-IN" sz="4500" dirty="0" smtClean="0">
                <a:solidFill>
                  <a:srgbClr val="000000"/>
                </a:solidFill>
                <a:latin typeface="Georgia" panose="02040502050405020303" pitchFamily="18" charset="0"/>
                <a:ea typeface="Times New Roman" panose="02020603050405020304" pitchFamily="18" charset="0"/>
                <a:cs typeface="Calibri" panose="020F0502020204030204" pitchFamily="34" charset="0"/>
              </a:rPr>
              <a:t>","</a:t>
            </a: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Engine_</a:t>
            </a:r>
            <a:r>
              <a:rPr lang="en-IN" sz="45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disp</a:t>
            </a:r>
            <a:r>
              <a:rPr lang="en-IN" sz="4500" dirty="0" smtClean="0">
                <a:solidFill>
                  <a:srgbClr val="000000"/>
                </a:solidFill>
                <a:latin typeface="Georgia" panose="02040502050405020303" pitchFamily="18" charset="0"/>
                <a:ea typeface="Times New Roman" panose="02020603050405020304" pitchFamily="18" charset="0"/>
                <a:cs typeface="Calibri" panose="020F0502020204030204" pitchFamily="34" charset="0"/>
              </a:rPr>
              <a:t>","</a:t>
            </a: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Max_power</a:t>
            </a:r>
            <a:r>
              <a:rPr lang="en-IN" sz="4500" dirty="0" smtClean="0">
                <a:solidFill>
                  <a:srgbClr val="000000"/>
                </a:solidFill>
                <a:latin typeface="Georgia" panose="02040502050405020303" pitchFamily="18" charset="0"/>
                <a:ea typeface="Times New Roman" panose="02020603050405020304" pitchFamily="18" charset="0"/>
                <a:cs typeface="Calibri" panose="020F0502020204030204" pitchFamily="34" charset="0"/>
              </a:rPr>
              <a:t>","</a:t>
            </a: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Weight</a:t>
            </a:r>
            <a:r>
              <a:rPr lang="en-IN" sz="4500" dirty="0" smtClean="0">
                <a:solidFill>
                  <a:srgbClr val="000000"/>
                </a:solidFill>
                <a:latin typeface="Georgia" panose="02040502050405020303" pitchFamily="18" charset="0"/>
                <a:ea typeface="Times New Roman" panose="02020603050405020304" pitchFamily="18" charset="0"/>
                <a:cs typeface="Calibri" panose="020F0502020204030204" pitchFamily="34" charset="0"/>
              </a:rPr>
              <a:t>","</a:t>
            </a:r>
            <a:r>
              <a:rPr lang="en-IN" sz="4500" dirty="0" err="1" smtClean="0">
                <a:solidFill>
                  <a:srgbClr val="000000"/>
                </a:solidFill>
                <a:latin typeface="Georgia" panose="02040502050405020303" pitchFamily="18" charset="0"/>
                <a:ea typeface="Times New Roman" panose="02020603050405020304" pitchFamily="18" charset="0"/>
                <a:cs typeface="Calibri" panose="020F0502020204030204" pitchFamily="34" charset="0"/>
              </a:rPr>
              <a:t>Carage</a:t>
            </a: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 </a:t>
            </a:r>
            <a:r>
              <a:rPr lang="en-IN" sz="45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etc</a:t>
            </a: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 are skewed to right as the mean value in these columns are much greater than the median (50%).</a:t>
            </a:r>
            <a:endParaRPr lang="en-IN" sz="4500" dirty="0">
              <a:latin typeface="Georgia" panose="02040502050405020303" pitchFamily="18" charset="0"/>
              <a:ea typeface="Calibri" panose="020F0502020204030204" pitchFamily="34" charset="0"/>
              <a:cs typeface="Times New Roman" panose="02020603050405020304" pitchFamily="18" charset="0"/>
            </a:endParaRPr>
          </a:p>
          <a:p>
            <a:pPr lvl="0" algn="just">
              <a:lnSpc>
                <a:spcPct val="107000"/>
              </a:lnSpc>
              <a:spcAft>
                <a:spcPts val="800"/>
              </a:spcAft>
              <a:buFont typeface="Wingdings" panose="05000000000000000000" pitchFamily="2" charset="2"/>
              <a:buChar char=""/>
            </a:pPr>
            <a:r>
              <a:rPr lang="en-IN" sz="4500" dirty="0">
                <a:solidFill>
                  <a:srgbClr val="000000"/>
                </a:solidFill>
                <a:latin typeface="Georgia" panose="02040502050405020303" pitchFamily="18" charset="0"/>
                <a:ea typeface="Times New Roman" panose="02020603050405020304" pitchFamily="18" charset="0"/>
                <a:cs typeface="Calibri" panose="020F0502020204030204" pitchFamily="34" charset="0"/>
              </a:rPr>
              <a:t>The data in the column "height" skewed to the left since the mean value is less than the median.</a:t>
            </a:r>
            <a:endParaRPr lang="en-IN" sz="4500" dirty="0">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4706116"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759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4585648"/>
            <a:ext cx="8686800" cy="1828800"/>
          </a:xfrm>
        </p:spPr>
        <p:txBody>
          <a:bodyPr>
            <a:noAutofit/>
          </a:bodyPr>
          <a:lstStyle/>
          <a:p>
            <a:pPr algn="l"/>
            <a:r>
              <a:rPr lang="en-US" sz="1800" dirty="0" err="1">
                <a:latin typeface="Georgia" panose="02040502050405020303" pitchFamily="18" charset="0"/>
              </a:rPr>
              <a:t>Car_Price</a:t>
            </a:r>
            <a:r>
              <a:rPr lang="en-US" sz="1800" dirty="0">
                <a:latin typeface="Georgia" panose="02040502050405020303" pitchFamily="18" charset="0"/>
              </a:rPr>
              <a:t> vs </a:t>
            </a:r>
            <a:r>
              <a:rPr lang="en-US" sz="1800" dirty="0" err="1">
                <a:latin typeface="Georgia" panose="02040502050405020303" pitchFamily="18" charset="0"/>
              </a:rPr>
              <a:t>Gear_type</a:t>
            </a:r>
            <a:r>
              <a:rPr lang="en-US" sz="1800" dirty="0">
                <a:latin typeface="Georgia" panose="02040502050405020303" pitchFamily="18" charset="0"/>
              </a:rPr>
              <a:t>: From the bar plot we can observe that the cars which have Automatic gear system are having high price compared to the cars which have Manual gear system. </a:t>
            </a:r>
            <a:r>
              <a:rPr lang="en-US" sz="1800" dirty="0" smtClean="0">
                <a:latin typeface="Georgia" panose="02040502050405020303" pitchFamily="18" charset="0"/>
              </a:rPr>
              <a:t/>
            </a:r>
            <a:br>
              <a:rPr lang="en-US" sz="1800" dirty="0" smtClean="0">
                <a:latin typeface="Georgia" panose="02040502050405020303" pitchFamily="18" charset="0"/>
              </a:rPr>
            </a:br>
            <a:r>
              <a:rPr lang="en-US" sz="1800" dirty="0" err="1" smtClean="0">
                <a:latin typeface="Georgia" panose="02040502050405020303" pitchFamily="18" charset="0"/>
              </a:rPr>
              <a:t>Car_Price</a:t>
            </a:r>
            <a:r>
              <a:rPr lang="en-US" sz="1800" dirty="0" smtClean="0">
                <a:latin typeface="Georgia" panose="02040502050405020303" pitchFamily="18" charset="0"/>
              </a:rPr>
              <a:t> </a:t>
            </a:r>
            <a:r>
              <a:rPr lang="en-US" sz="1800" dirty="0">
                <a:latin typeface="Georgia" panose="02040502050405020303" pitchFamily="18" charset="0"/>
              </a:rPr>
              <a:t>vs Fuel </a:t>
            </a:r>
            <a:r>
              <a:rPr lang="en-US" sz="1800" dirty="0" smtClean="0">
                <a:latin typeface="Georgia" panose="02040502050405020303" pitchFamily="18" charset="0"/>
              </a:rPr>
              <a:t>Type: </a:t>
            </a:r>
            <a:r>
              <a:rPr lang="en-US" sz="1800" dirty="0">
                <a:latin typeface="Georgia" panose="02040502050405020303" pitchFamily="18" charset="0"/>
              </a:rPr>
              <a:t>From the second plot we came to know that the Electric and </a:t>
            </a:r>
            <a:r>
              <a:rPr lang="en-US" sz="1800" dirty="0" smtClean="0">
                <a:latin typeface="Georgia" panose="02040502050405020303" pitchFamily="18" charset="0"/>
              </a:rPr>
              <a:t>diesel </a:t>
            </a:r>
            <a:r>
              <a:rPr lang="en-US" sz="1800" dirty="0">
                <a:latin typeface="Georgia" panose="02040502050405020303" pitchFamily="18" charset="0"/>
              </a:rPr>
              <a:t>cars have higher price compared to other models</a:t>
            </a:r>
          </a:p>
        </p:txBody>
      </p:sp>
      <p:sp>
        <p:nvSpPr>
          <p:cNvPr id="5" name="Rectangle 4"/>
          <p:cNvSpPr/>
          <p:nvPr/>
        </p:nvSpPr>
        <p:spPr>
          <a:xfrm>
            <a:off x="228600" y="228600"/>
            <a:ext cx="8686800" cy="954107"/>
          </a:xfrm>
          <a:prstGeom prst="rect">
            <a:avLst/>
          </a:prstGeom>
        </p:spPr>
        <p:txBody>
          <a:bodyPr wrap="square">
            <a:spAutoFit/>
          </a:bodyPr>
          <a:lstStyle/>
          <a:p>
            <a:pPr algn="ctr"/>
            <a:r>
              <a:rPr lang="en-US" sz="2800" b="1" spc="50" dirty="0">
                <a:ln w="0"/>
                <a:effectLst>
                  <a:innerShdw blurRad="63500" dist="50800" dir="13500000">
                    <a:srgbClr val="000000">
                      <a:alpha val="50000"/>
                    </a:srgbClr>
                  </a:innerShdw>
                </a:effectLst>
                <a:latin typeface="Georgia" panose="02040502050405020303" pitchFamily="18" charset="0"/>
              </a:rPr>
              <a:t>Bivariate Analysis: Visualizing Categorical Variables vs Label</a:t>
            </a:r>
            <a:endParaRPr lang="en-IN" sz="2800" b="1" spc="50" dirty="0">
              <a:ln w="0"/>
              <a:effectLst>
                <a:innerShdw blurRad="63500" dist="50800" dir="13500000">
                  <a:srgbClr val="000000">
                    <a:alpha val="50000"/>
                  </a:srgbClr>
                </a:innerShdw>
              </a:effectLst>
              <a:latin typeface="Georgia" panose="02040502050405020303"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17" y="1182707"/>
            <a:ext cx="8621713"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901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76200"/>
            <a:ext cx="5257800" cy="312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3352800"/>
            <a:ext cx="52578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34001" y="304800"/>
            <a:ext cx="3581399" cy="2616101"/>
          </a:xfrm>
          <a:prstGeom prst="rect">
            <a:avLst/>
          </a:prstGeom>
        </p:spPr>
        <p:txBody>
          <a:bodyPr wrap="square">
            <a:spAutoFit/>
          </a:bodyPr>
          <a:lstStyle/>
          <a:p>
            <a:pPr marL="285750" indent="-285750">
              <a:buFont typeface="Wingdings" panose="05000000000000000000" pitchFamily="2" charset="2"/>
              <a:buChar char="ü"/>
            </a:pPr>
            <a:r>
              <a:rPr lang="en-IN" b="1" dirty="0" err="1" smtClean="0">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b="1" dirty="0" smtClean="0">
                <a:solidFill>
                  <a:srgbClr val="000000"/>
                </a:solidFill>
                <a:latin typeface="Georgia" panose="02040502050405020303" pitchFamily="18" charset="0"/>
                <a:ea typeface="Calibri" panose="020F0502020204030204" pitchFamily="34" charset="0"/>
                <a:cs typeface="Times New Roman" panose="02020603050405020304" pitchFamily="18" charset="0"/>
              </a:rPr>
              <a:t> vs </a:t>
            </a:r>
            <a:r>
              <a:rPr lang="en-IN" b="1" dirty="0" err="1" smtClean="0">
                <a:solidFill>
                  <a:srgbClr val="000000"/>
                </a:solidFill>
                <a:latin typeface="Georgia" panose="02040502050405020303" pitchFamily="18" charset="0"/>
                <a:ea typeface="Calibri" panose="020F0502020204030204" pitchFamily="34" charset="0"/>
                <a:cs typeface="Times New Roman" panose="02020603050405020304" pitchFamily="18" charset="0"/>
              </a:rPr>
              <a:t>front_brake_type</a:t>
            </a:r>
            <a:r>
              <a:rPr lang="en-IN" b="1" dirty="0" smtClean="0">
                <a:solidFill>
                  <a:srgbClr val="000000"/>
                </a:solidFill>
                <a:latin typeface="Georgia" panose="02040502050405020303" pitchFamily="18" charset="0"/>
                <a:ea typeface="Calibri" panose="020F0502020204030204" pitchFamily="34" charset="0"/>
                <a:cs typeface="Times New Roman" panose="02020603050405020304" pitchFamily="18" charset="0"/>
              </a:rPr>
              <a:t> </a:t>
            </a:r>
            <a:r>
              <a:rPr lang="en-IN" sz="1600" b="1" dirty="0" smtClean="0">
                <a:solidFill>
                  <a:srgbClr val="000000"/>
                </a:solidFill>
                <a:latin typeface="Century" panose="02040604050505020304" pitchFamily="18" charset="0"/>
                <a:ea typeface="Calibri" panose="020F0502020204030204" pitchFamily="34" charset="0"/>
                <a:cs typeface="Times New Roman" panose="02020603050405020304" pitchFamily="18" charset="0"/>
              </a:rPr>
              <a:t>:</a:t>
            </a:r>
            <a:r>
              <a:rPr lang="en-IN" sz="1600" dirty="0">
                <a:solidFill>
                  <a:srgbClr val="000000"/>
                </a:solidFill>
                <a:latin typeface="Century" panose="02040604050505020304" pitchFamily="18" charset="0"/>
                <a:ea typeface="Calibri" panose="020F0502020204030204" pitchFamily="34" charset="0"/>
                <a:cs typeface="Calibri" panose="020F0502020204030204" pitchFamily="34" charset="0"/>
              </a:rPr>
              <a:t> </a:t>
            </a:r>
            <a:r>
              <a:rPr lang="en-IN" dirty="0" smtClean="0">
                <a:solidFill>
                  <a:srgbClr val="000000"/>
                </a:solidFill>
                <a:latin typeface="Georgia" panose="02040502050405020303" pitchFamily="18" charset="0"/>
                <a:ea typeface="Calibri" panose="020F0502020204030204" pitchFamily="34" charset="0"/>
                <a:cs typeface="Calibri" panose="020F0502020204030204" pitchFamily="34" charset="0"/>
              </a:rPr>
              <a:t>Looking </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at the above bar plot for </a:t>
            </a:r>
            <a:r>
              <a:rPr lang="en-IN" dirty="0" err="1">
                <a:solidFill>
                  <a:srgbClr val="000000"/>
                </a:solidFill>
                <a:latin typeface="Georgia" panose="02040502050405020303" pitchFamily="18" charset="0"/>
                <a:ea typeface="Calibri" panose="020F0502020204030204" pitchFamily="34" charset="0"/>
                <a:cs typeface="Calibri" panose="020F0502020204030204" pitchFamily="34" charset="0"/>
              </a:rPr>
              <a:t>front_brake_type</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 vs </a:t>
            </a:r>
            <a:r>
              <a:rPr lang="en-IN" dirty="0" err="1">
                <a:solidFill>
                  <a:srgbClr val="000000"/>
                </a:solidFill>
                <a:latin typeface="Georgia" panose="02040502050405020303" pitchFamily="18" charset="0"/>
                <a:ea typeface="Calibri" panose="020F0502020204030204" pitchFamily="34" charset="0"/>
                <a:cs typeface="Calibri" panose="020F0502020204030204" pitchFamily="34" charset="0"/>
              </a:rPr>
              <a:t>Car_Price</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 we can say that the cars with Disc and Ventilated Disc system for front wheels are having higher prices than other type of braking systems</a:t>
            </a:r>
            <a:r>
              <a:rPr lang="en-IN" sz="2000" dirty="0">
                <a:solidFill>
                  <a:srgbClr val="000000"/>
                </a:solidFill>
                <a:latin typeface="Georgia" panose="02040502050405020303" pitchFamily="18" charset="0"/>
                <a:ea typeface="Calibri" panose="020F0502020204030204" pitchFamily="34" charset="0"/>
                <a:cs typeface="Calibri" panose="020F0502020204030204" pitchFamily="34" charset="0"/>
              </a:rPr>
              <a:t>.</a:t>
            </a:r>
            <a:endParaRPr lang="en-IN" sz="2000" dirty="0">
              <a:latin typeface="Georgia" panose="02040502050405020303" pitchFamily="18" charset="0"/>
              <a:ea typeface="Calibri" panose="020F0502020204030204" pitchFamily="34" charset="0"/>
              <a:cs typeface="Times New Roman" panose="02020603050405020304" pitchFamily="18" charset="0"/>
            </a:endParaRPr>
          </a:p>
        </p:txBody>
      </p:sp>
      <p:sp>
        <p:nvSpPr>
          <p:cNvPr id="3" name="Rectangle 2"/>
          <p:cNvSpPr/>
          <p:nvPr/>
        </p:nvSpPr>
        <p:spPr>
          <a:xfrm>
            <a:off x="5334000" y="3202988"/>
            <a:ext cx="3581399" cy="3139321"/>
          </a:xfrm>
          <a:prstGeom prst="rect">
            <a:avLst/>
          </a:prstGeom>
        </p:spPr>
        <p:txBody>
          <a:bodyPr wrap="square">
            <a:spAutoFit/>
          </a:bodyPr>
          <a:lstStyle/>
          <a:p>
            <a:pPr marL="285750" indent="-285750">
              <a:buFont typeface="Wingdings" panose="05000000000000000000" pitchFamily="2" charset="2"/>
              <a:buChar char="ü"/>
            </a:pPr>
            <a:r>
              <a:rPr lang="en-IN" b="1" dirty="0" err="1">
                <a:solidFill>
                  <a:srgbClr val="000000"/>
                </a:solidFill>
                <a:latin typeface="Georgia" panose="02040502050405020303" pitchFamily="18" charset="0"/>
                <a:ea typeface="Calibri" panose="020F0502020204030204" pitchFamily="34" charset="0"/>
                <a:cs typeface="Calibri" panose="020F0502020204030204" pitchFamily="34" charset="0"/>
              </a:rPr>
              <a:t>Car_Price</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 vs </a:t>
            </a:r>
            <a:r>
              <a:rPr lang="en-IN" b="1" dirty="0" err="1">
                <a:solidFill>
                  <a:srgbClr val="000000"/>
                </a:solidFill>
                <a:latin typeface="Georgia" panose="02040502050405020303" pitchFamily="18" charset="0"/>
                <a:ea typeface="Calibri" panose="020F0502020204030204" pitchFamily="34" charset="0"/>
                <a:cs typeface="Calibri" panose="020F0502020204030204" pitchFamily="34" charset="0"/>
              </a:rPr>
              <a:t>rear_brake_type</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 The above graph is representing a bar plot for </a:t>
            </a:r>
            <a:r>
              <a:rPr lang="en-IN" dirty="0" err="1">
                <a:solidFill>
                  <a:srgbClr val="000000"/>
                </a:solidFill>
                <a:latin typeface="Georgia" panose="02040502050405020303" pitchFamily="18" charset="0"/>
                <a:ea typeface="Calibri" panose="020F0502020204030204" pitchFamily="34" charset="0"/>
                <a:cs typeface="Calibri" panose="020F0502020204030204" pitchFamily="34" charset="0"/>
              </a:rPr>
              <a:t>rear_brake_type</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 vs </a:t>
            </a:r>
            <a:r>
              <a:rPr lang="en-IN" dirty="0" err="1">
                <a:solidFill>
                  <a:srgbClr val="000000"/>
                </a:solidFill>
                <a:latin typeface="Georgia" panose="02040502050405020303" pitchFamily="18" charset="0"/>
                <a:ea typeface="Calibri" panose="020F0502020204030204" pitchFamily="34" charset="0"/>
                <a:cs typeface="Calibri" panose="020F0502020204030204" pitchFamily="34" charset="0"/>
              </a:rPr>
              <a:t>Car_Price</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 which tells us that the cars having Ventilated Disc or Disc or Drum brake system are having higher prices than the cars with other type of braking system at rear side.</a:t>
            </a:r>
            <a:endParaRPr lang="en-IN"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9564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52401"/>
            <a:ext cx="5049836" cy="303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276600"/>
            <a:ext cx="5049836"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2400" y="152400"/>
            <a:ext cx="3810000" cy="3517438"/>
          </a:xfrm>
          <a:prstGeom prst="rect">
            <a:avLst/>
          </a:prstGeom>
        </p:spPr>
        <p:txBody>
          <a:bodyPr wrap="square">
            <a:spAutoFit/>
          </a:bodyPr>
          <a:lstStyle/>
          <a:p>
            <a:pPr marL="342900" lvl="0" indent="-342900" algn="just">
              <a:lnSpc>
                <a:spcPct val="107000"/>
              </a:lnSpc>
              <a:buFont typeface="Wingdings" panose="05000000000000000000" pitchFamily="2" charset="2"/>
              <a:buChar char="§"/>
            </a:pPr>
            <a:r>
              <a:rPr lang="en-IN" sz="16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sz="16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a:t>
            </a:r>
            <a:r>
              <a:rPr lang="en-IN" sz="16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color</a:t>
            </a:r>
            <a:r>
              <a:rPr lang="en-IN" sz="16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The first count plot is for the car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color</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vs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Car_Prices</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more than 1 Cr. The plot shows the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colors</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of expensive cars. The white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color</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cars are more expensive compared to the cars with other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colors</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a:t>
            </a:r>
            <a:endParaRPr lang="en-IN" sz="1600" dirty="0">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The second graph is for the car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color</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vs car prices below 1 Lakh and it shows the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colors</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of cars which are cheap. From the plot we can say the cars with Silver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color</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and white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color</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have less price.</a:t>
            </a:r>
            <a:endParaRPr lang="en-IN" sz="1600" dirty="0">
              <a:latin typeface="Georgia" panose="02040502050405020303" pitchFamily="18" charset="0"/>
              <a:ea typeface="Calibri" panose="020F0502020204030204" pitchFamily="34" charset="0"/>
              <a:cs typeface="Times New Roman" panose="02020603050405020304" pitchFamily="18" charset="0"/>
            </a:endParaRPr>
          </a:p>
        </p:txBody>
      </p:sp>
      <p:sp>
        <p:nvSpPr>
          <p:cNvPr id="3" name="Rectangle 2"/>
          <p:cNvSpPr/>
          <p:nvPr/>
        </p:nvSpPr>
        <p:spPr>
          <a:xfrm>
            <a:off x="143774" y="3942099"/>
            <a:ext cx="3818626" cy="2031325"/>
          </a:xfrm>
          <a:prstGeom prst="rect">
            <a:avLst/>
          </a:prstGeom>
        </p:spPr>
        <p:txBody>
          <a:bodyPr wrap="square">
            <a:spAutoFit/>
          </a:bodyPr>
          <a:lstStyle/>
          <a:p>
            <a:pPr marL="285750" indent="-285750" algn="just">
              <a:buFont typeface="Wingdings" panose="05000000000000000000" pitchFamily="2" charset="2"/>
              <a:buChar char="§"/>
            </a:pPr>
            <a:r>
              <a:rPr lang="en-IN" b="1" dirty="0" err="1">
                <a:solidFill>
                  <a:srgbClr val="000000"/>
                </a:solidFill>
                <a:latin typeface="Georgia" panose="02040502050405020303" pitchFamily="18" charset="0"/>
                <a:ea typeface="Calibri" panose="020F0502020204030204" pitchFamily="34" charset="0"/>
                <a:cs typeface="Calibri" panose="020F0502020204030204" pitchFamily="34" charset="0"/>
              </a:rPr>
              <a:t>Car_Price</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 vs </a:t>
            </a:r>
            <a:r>
              <a:rPr lang="en-IN" b="1" dirty="0" err="1">
                <a:solidFill>
                  <a:srgbClr val="000000"/>
                </a:solidFill>
                <a:latin typeface="Georgia" panose="02040502050405020303" pitchFamily="18" charset="0"/>
                <a:ea typeface="Calibri" panose="020F0502020204030204" pitchFamily="34" charset="0"/>
                <a:cs typeface="Calibri" panose="020F0502020204030204" pitchFamily="34" charset="0"/>
              </a:rPr>
              <a:t>Seating_cap</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 Most of the cars have seating capacity of 5, 7 and 4 and these cars having higher prices than other cars. And only 3 cars are observed with the seating capacity of 10.</a:t>
            </a:r>
            <a:endParaRPr lang="en-IN"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7965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8691"/>
            <a:ext cx="4648199" cy="33157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76" y="3297011"/>
            <a:ext cx="4797725" cy="3240502"/>
          </a:xfrm>
          <a:prstGeom prst="rect">
            <a:avLst/>
          </a:prstGeom>
        </p:spPr>
        <p:txBody>
          <a:bodyPr wrap="square">
            <a:spAutoFit/>
          </a:bodyPr>
          <a:lstStyle/>
          <a:p>
            <a:pPr lvl="0" algn="just">
              <a:lnSpc>
                <a:spcPct val="107000"/>
              </a:lnSpc>
            </a:pP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a:t>
            </a: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Running_in_kms</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From the plot, we can say that the prices of cars are higher for the cars which have less running in km. We can also notice there is a negative linear relationship between the price and the running of cars.</a:t>
            </a:r>
            <a:endParaRPr lang="en-IN" sz="1200" dirty="0">
              <a:latin typeface="Georgia" panose="02040502050405020303" pitchFamily="18" charset="0"/>
              <a:ea typeface="Calibri" panose="020F0502020204030204" pitchFamily="34" charset="0"/>
              <a:cs typeface="Times New Roman" panose="02020603050405020304" pitchFamily="18" charset="0"/>
            </a:endParaRPr>
          </a:p>
          <a:p>
            <a:pPr lvl="0" algn="just">
              <a:lnSpc>
                <a:spcPct val="107000"/>
              </a:lnSpc>
            </a:pP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a:t>
            </a: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Engine_disp</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There is a positive correlation between car price and engine displacement. So, we can say as the engine </a:t>
            </a:r>
            <a:r>
              <a:rPr lang="en-IN" sz="1200" dirty="0" err="1">
                <a:solidFill>
                  <a:srgbClr val="000000"/>
                </a:solidFill>
                <a:latin typeface="Georgia" panose="02040502050405020303" pitchFamily="18" charset="0"/>
                <a:ea typeface="Calibri" panose="020F0502020204030204" pitchFamily="34" charset="0"/>
                <a:cs typeface="Calibri" panose="020F0502020204030204" pitchFamily="34" charset="0"/>
              </a:rPr>
              <a:t>disp</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or engine cc increases, the price of the car also increases.</a:t>
            </a:r>
            <a:endParaRPr lang="en-IN" sz="1200" dirty="0">
              <a:latin typeface="Georgia" panose="02040502050405020303" pitchFamily="18" charset="0"/>
              <a:ea typeface="Calibri" panose="020F0502020204030204" pitchFamily="34" charset="0"/>
              <a:cs typeface="Times New Roman" panose="02020603050405020304" pitchFamily="18" charset="0"/>
            </a:endParaRPr>
          </a:p>
          <a:p>
            <a:pPr lvl="0" algn="just">
              <a:lnSpc>
                <a:spcPct val="107000"/>
              </a:lnSpc>
            </a:pP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a:t>
            </a: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Milage_in_km</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a:t>
            </a: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ltr</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The cars having mileage in the range of 10 to 20 km/</a:t>
            </a:r>
            <a:r>
              <a:rPr lang="en-IN" sz="1200" dirty="0" err="1">
                <a:solidFill>
                  <a:srgbClr val="000000"/>
                </a:solidFill>
                <a:latin typeface="Georgia" panose="02040502050405020303" pitchFamily="18" charset="0"/>
                <a:ea typeface="Calibri" panose="020F0502020204030204" pitchFamily="34" charset="0"/>
                <a:cs typeface="Calibri" panose="020F0502020204030204" pitchFamily="34" charset="0"/>
              </a:rPr>
              <a:t>ltr</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are having high sale prices. From the graph, we can also notice there is a negative linear/correlation between the price and </a:t>
            </a:r>
            <a:r>
              <a:rPr lang="en-IN" sz="1200" dirty="0" err="1">
                <a:solidFill>
                  <a:srgbClr val="000000"/>
                </a:solidFill>
                <a:latin typeface="Georgia" panose="02040502050405020303" pitchFamily="18" charset="0"/>
                <a:ea typeface="Calibri" panose="020F0502020204030204" pitchFamily="34" charset="0"/>
                <a:cs typeface="Calibri" panose="020F0502020204030204" pitchFamily="34" charset="0"/>
              </a:rPr>
              <a:t>milage</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also some used cars have 0 </a:t>
            </a:r>
            <a:r>
              <a:rPr lang="en-IN" sz="1200" dirty="0" err="1">
                <a:solidFill>
                  <a:srgbClr val="000000"/>
                </a:solidFill>
                <a:latin typeface="Georgia" panose="02040502050405020303" pitchFamily="18" charset="0"/>
                <a:ea typeface="Calibri" panose="020F0502020204030204" pitchFamily="34" charset="0"/>
                <a:cs typeface="Calibri" panose="020F0502020204030204" pitchFamily="34" charset="0"/>
              </a:rPr>
              <a:t>milage</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which is unrealistic.</a:t>
            </a:r>
            <a:endParaRPr lang="en-IN" sz="1200" dirty="0">
              <a:latin typeface="Georgia" panose="02040502050405020303" pitchFamily="18" charset="0"/>
              <a:ea typeface="Calibri" panose="020F0502020204030204" pitchFamily="34" charset="0"/>
              <a:cs typeface="Times New Roman" panose="02020603050405020304" pitchFamily="18" charset="0"/>
            </a:endParaRPr>
          </a:p>
          <a:p>
            <a:pPr lvl="0" algn="just">
              <a:lnSpc>
                <a:spcPct val="107000"/>
              </a:lnSpc>
              <a:spcAft>
                <a:spcPts val="800"/>
              </a:spcAft>
            </a:pP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a:t>
            </a: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Max_power</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Looking at the graph we can say there is a positive correlation between car price and maximum engine power so, we can say as the maximum power engine increases, the car prices also go on increasing.</a:t>
            </a:r>
            <a:endParaRPr lang="en-IN" sz="1200" dirty="0">
              <a:latin typeface="Georgia" panose="02040502050405020303" pitchFamily="18" charset="0"/>
              <a:ea typeface="Calibri" panose="020F0502020204030204" pitchFamily="34" charset="0"/>
              <a:cs typeface="Times New Roman" panose="02020603050405020304" pitchFamily="18"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10886"/>
            <a:ext cx="44196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724401" y="3297010"/>
            <a:ext cx="4343399" cy="3451842"/>
          </a:xfrm>
          <a:prstGeom prst="rect">
            <a:avLst/>
          </a:prstGeom>
        </p:spPr>
        <p:txBody>
          <a:bodyPr wrap="square">
            <a:spAutoFit/>
          </a:bodyPr>
          <a:lstStyle/>
          <a:p>
            <a:pPr lvl="0" algn="just">
              <a:lnSpc>
                <a:spcPct val="107000"/>
              </a:lnSpc>
            </a:pP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height:</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From the graph, it is clear that the car price is not strongly related to the height of the car, we can say the cars having a height in the range of 1300 mm to 1800 mm have somewhat high prices.</a:t>
            </a:r>
            <a:endParaRPr lang="en-IN" sz="1200" dirty="0">
              <a:latin typeface="Georgia" panose="02040502050405020303" pitchFamily="18" charset="0"/>
              <a:ea typeface="Calibri" panose="020F0502020204030204" pitchFamily="34" charset="0"/>
              <a:cs typeface="Times New Roman" panose="02020603050405020304" pitchFamily="18" charset="0"/>
            </a:endParaRPr>
          </a:p>
          <a:p>
            <a:pPr lvl="0" algn="just">
              <a:lnSpc>
                <a:spcPct val="107000"/>
              </a:lnSpc>
            </a:pP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width:</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The graph shows there is some positive linear relation between car price and width of the car, so the cars having a width in the range of 1700mm to 2200mm have a high price. So, we can conclude as the width of the car increases, the price of the car also goes on increasing.</a:t>
            </a:r>
            <a:endParaRPr lang="en-IN" sz="1200" dirty="0">
              <a:latin typeface="Georgia" panose="02040502050405020303" pitchFamily="18" charset="0"/>
              <a:ea typeface="Calibri" panose="020F0502020204030204" pitchFamily="34" charset="0"/>
              <a:cs typeface="Times New Roman" panose="02020603050405020304" pitchFamily="18" charset="0"/>
            </a:endParaRPr>
          </a:p>
          <a:p>
            <a:pPr lvl="0" algn="just">
              <a:lnSpc>
                <a:spcPct val="107000"/>
              </a:lnSpc>
            </a:pP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length:</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There is some positive linear relation between car price and length of the cars. As the length of the cars increases, the price of the cars also increases. The cars that are having a length above 4250mm have high prices.</a:t>
            </a:r>
            <a:endParaRPr lang="en-IN" sz="1200" dirty="0">
              <a:latin typeface="Georgia" panose="02040502050405020303" pitchFamily="18" charset="0"/>
              <a:ea typeface="Calibri" panose="020F0502020204030204" pitchFamily="34" charset="0"/>
              <a:cs typeface="Times New Roman" panose="02020603050405020304" pitchFamily="18" charset="0"/>
            </a:endParaRPr>
          </a:p>
          <a:p>
            <a:pPr lvl="0" algn="just">
              <a:lnSpc>
                <a:spcPct val="107000"/>
              </a:lnSpc>
              <a:spcAft>
                <a:spcPts val="800"/>
              </a:spcAft>
            </a:pPr>
            <a:r>
              <a:rPr lang="en-IN" sz="1200"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Car_Price</a:t>
            </a:r>
            <a:r>
              <a:rPr lang="en-IN" sz="1200"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Weight:</a:t>
            </a:r>
            <a:r>
              <a:rPr lang="en-IN" sz="1200" dirty="0">
                <a:solidFill>
                  <a:srgbClr val="000000"/>
                </a:solidFill>
                <a:latin typeface="Georgia" panose="02040502050405020303" pitchFamily="18" charset="0"/>
                <a:ea typeface="Calibri" panose="020F0502020204030204" pitchFamily="34" charset="0"/>
                <a:cs typeface="Calibri" panose="020F0502020204030204" pitchFamily="34" charset="0"/>
              </a:rPr>
              <a:t> There is some positive linear relationship between the price of the car and weight. The cars with a weight of 1500kg have a high price.</a:t>
            </a:r>
            <a:endParaRPr lang="en-IN" sz="1200"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256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4267200" cy="31681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52400"/>
            <a:ext cx="4495799" cy="31681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3352800"/>
            <a:ext cx="4267200" cy="2800767"/>
          </a:xfrm>
          <a:prstGeom prst="rect">
            <a:avLst/>
          </a:prstGeom>
        </p:spPr>
        <p:txBody>
          <a:bodyPr wrap="square">
            <a:spAutoFit/>
          </a:bodyPr>
          <a:lstStyle/>
          <a:p>
            <a:pPr marL="285750" indent="-285750" algn="just">
              <a:buFont typeface="Wingdings" panose="05000000000000000000" pitchFamily="2" charset="2"/>
              <a:buChar char="ü"/>
            </a:pPr>
            <a:r>
              <a:rPr lang="en-IN" sz="1600" b="1" dirty="0" err="1">
                <a:latin typeface="Georgia" panose="02040502050405020303" pitchFamily="18" charset="0"/>
                <a:ea typeface="Calibri" panose="020F0502020204030204" pitchFamily="34" charset="0"/>
                <a:cs typeface="Times New Roman" panose="02020603050405020304" pitchFamily="18" charset="0"/>
              </a:rPr>
              <a:t>Car_Price</a:t>
            </a:r>
            <a:r>
              <a:rPr lang="en-IN" sz="1600" b="1" dirty="0">
                <a:latin typeface="Georgia" panose="02040502050405020303" pitchFamily="18" charset="0"/>
                <a:ea typeface="Calibri" panose="020F0502020204030204" pitchFamily="34" charset="0"/>
                <a:cs typeface="Times New Roman" panose="02020603050405020304" pitchFamily="18" charset="0"/>
              </a:rPr>
              <a:t> vs </a:t>
            </a:r>
            <a:r>
              <a:rPr lang="en-IN" sz="1600" b="1" dirty="0" err="1">
                <a:latin typeface="Georgia" panose="02040502050405020303" pitchFamily="18" charset="0"/>
                <a:ea typeface="Calibri" panose="020F0502020204030204" pitchFamily="34" charset="0"/>
                <a:cs typeface="Times New Roman" panose="02020603050405020304" pitchFamily="18" charset="0"/>
              </a:rPr>
              <a:t>top_speed</a:t>
            </a:r>
            <a:r>
              <a:rPr lang="en-IN" sz="1600" b="1" dirty="0">
                <a:latin typeface="Georgia" panose="02040502050405020303" pitchFamily="18" charset="0"/>
                <a:ea typeface="Calibri" panose="020F0502020204030204" pitchFamily="34" charset="0"/>
                <a:cs typeface="Times New Roman" panose="02020603050405020304" pitchFamily="18" charset="0"/>
              </a:rPr>
              <a:t>:</a:t>
            </a:r>
            <a:r>
              <a:rPr lang="en-IN" sz="1600" dirty="0">
                <a:latin typeface="Georgia" panose="02040502050405020303" pitchFamily="18" charset="0"/>
                <a:ea typeface="Calibri" panose="020F0502020204030204" pitchFamily="34" charset="0"/>
                <a:cs typeface="Calibri" panose="020F0502020204030204" pitchFamily="34" charset="0"/>
              </a:rPr>
              <a:t> From the graph, we can notice there is a positive linear relation between car price and the maximum speed limit of the car. The cars that had a top speed in the range of 120 km/hr to 250 km/hr have a higher price and there is a very less number of cars that have a top speed below 100km/hr. So, we can conclude that as the maximum speed limit of the car (</a:t>
            </a:r>
            <a:r>
              <a:rPr lang="en-IN" sz="1600" dirty="0" err="1">
                <a:latin typeface="Georgia" panose="02040502050405020303" pitchFamily="18" charset="0"/>
                <a:ea typeface="Calibri" panose="020F0502020204030204" pitchFamily="34" charset="0"/>
                <a:cs typeface="Calibri" panose="020F0502020204030204" pitchFamily="34" charset="0"/>
              </a:rPr>
              <a:t>top_speed</a:t>
            </a:r>
            <a:r>
              <a:rPr lang="en-IN" sz="1600" dirty="0">
                <a:latin typeface="Georgia" panose="02040502050405020303" pitchFamily="18" charset="0"/>
                <a:ea typeface="Calibri" panose="020F0502020204030204" pitchFamily="34" charset="0"/>
                <a:cs typeface="Calibri" panose="020F0502020204030204" pitchFamily="34" charset="0"/>
              </a:rPr>
              <a:t>) increases, the car price also increases.</a:t>
            </a:r>
            <a:endParaRPr lang="en-IN" sz="1600" dirty="0">
              <a:latin typeface="Georgia" panose="02040502050405020303" pitchFamily="18" charset="0"/>
              <a:ea typeface="Calibri" panose="020F0502020204030204" pitchFamily="34" charset="0"/>
              <a:cs typeface="Times New Roman" panose="02020603050405020304" pitchFamily="18" charset="0"/>
            </a:endParaRPr>
          </a:p>
        </p:txBody>
      </p:sp>
      <p:sp>
        <p:nvSpPr>
          <p:cNvPr id="6" name="Rectangle 5"/>
          <p:cNvSpPr/>
          <p:nvPr/>
        </p:nvSpPr>
        <p:spPr>
          <a:xfrm>
            <a:off x="4457699" y="3352800"/>
            <a:ext cx="4572000" cy="2585323"/>
          </a:xfrm>
          <a:prstGeom prst="rect">
            <a:avLst/>
          </a:prstGeom>
        </p:spPr>
        <p:txBody>
          <a:bodyPr>
            <a:spAutoFit/>
          </a:bodyPr>
          <a:lstStyle/>
          <a:p>
            <a:pPr marL="285750" indent="-285750" algn="just">
              <a:buFont typeface="Wingdings" panose="05000000000000000000" pitchFamily="2" charset="2"/>
              <a:buChar char="ü"/>
            </a:pPr>
            <a:r>
              <a:rPr lang="en-IN" b="1" dirty="0" err="1">
                <a:latin typeface="Georgia" panose="02040502050405020303" pitchFamily="18" charset="0"/>
                <a:ea typeface="Calibri" panose="020F0502020204030204" pitchFamily="34" charset="0"/>
              </a:rPr>
              <a:t>Car_Price</a:t>
            </a:r>
            <a:r>
              <a:rPr lang="en-IN" b="1" dirty="0">
                <a:latin typeface="Georgia" panose="02040502050405020303" pitchFamily="18" charset="0"/>
                <a:ea typeface="Calibri" panose="020F0502020204030204" pitchFamily="34" charset="0"/>
              </a:rPr>
              <a:t> vs </a:t>
            </a:r>
            <a:r>
              <a:rPr lang="en-IN" b="1" dirty="0" err="1">
                <a:latin typeface="Georgia" panose="02040502050405020303" pitchFamily="18" charset="0"/>
                <a:ea typeface="Calibri" panose="020F0502020204030204" pitchFamily="34" charset="0"/>
              </a:rPr>
              <a:t>Car_age</a:t>
            </a:r>
            <a:r>
              <a:rPr lang="en-IN" b="1" dirty="0">
                <a:latin typeface="Georgia" panose="02040502050405020303" pitchFamily="18" charset="0"/>
                <a:ea typeface="Calibri" panose="020F0502020204030204" pitchFamily="34" charset="0"/>
              </a:rPr>
              <a:t>:</a:t>
            </a:r>
            <a:r>
              <a:rPr lang="en-IN" dirty="0">
                <a:latin typeface="Georgia" panose="02040502050405020303" pitchFamily="18" charset="0"/>
                <a:ea typeface="Calibri" panose="020F0502020204030204" pitchFamily="34" charset="0"/>
              </a:rPr>
              <a:t> From the above strip plot we can say that the older cars are having very lower prices when compared to the new cars which are the cars having very less age. So, there is a negative relation between car price and the age of the cars and we can conclude as the age decreases, the car prices increase.</a:t>
            </a:r>
            <a:endParaRPr lang="en-IN" dirty="0">
              <a:latin typeface="Georgia" panose="02040502050405020303" pitchFamily="18" charset="0"/>
            </a:endParaRPr>
          </a:p>
        </p:txBody>
      </p:sp>
    </p:spTree>
    <p:extLst>
      <p:ext uri="{BB962C8B-B14F-4D97-AF65-F5344CB8AC3E}">
        <p14:creationId xmlns:p14="http://schemas.microsoft.com/office/powerpoint/2010/main" val="180464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73" y="533400"/>
            <a:ext cx="2528227" cy="1852010"/>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533400"/>
            <a:ext cx="2743200" cy="1852010"/>
          </a:xfrm>
          <a:prstGeom prst="rect">
            <a:avLst/>
          </a:prstGeom>
          <a:noFill/>
          <a:ln>
            <a:no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36079" y="533400"/>
            <a:ext cx="3630910" cy="1852010"/>
          </a:xfrm>
          <a:prstGeom prst="rect">
            <a:avLst/>
          </a:prstGeom>
          <a:noFill/>
          <a:ln>
            <a:noFill/>
          </a:ln>
        </p:spPr>
      </p:pic>
      <p:sp>
        <p:nvSpPr>
          <p:cNvPr id="5" name="Rectangle 4"/>
          <p:cNvSpPr/>
          <p:nvPr/>
        </p:nvSpPr>
        <p:spPr>
          <a:xfrm>
            <a:off x="62572" y="2514601"/>
            <a:ext cx="8929027" cy="4247317"/>
          </a:xfrm>
          <a:prstGeom prst="rect">
            <a:avLst/>
          </a:prstGeom>
        </p:spPr>
        <p:txBody>
          <a:bodyPr wrap="square">
            <a:spAutoFit/>
          </a:bodyPr>
          <a:lstStyle/>
          <a:p>
            <a:pPr marL="285750" indent="-285750" algn="just">
              <a:buFont typeface="Wingdings" panose="05000000000000000000" pitchFamily="2" charset="2"/>
              <a:buChar char="Ø"/>
            </a:pPr>
            <a:r>
              <a:rPr lang="en-IN" b="1"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Fuel_type</a:t>
            </a:r>
            <a:r>
              <a:rPr lang="en-IN" b="1" dirty="0">
                <a:solidFill>
                  <a:srgbClr val="000000"/>
                </a:solidFill>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Milage_in_km</a:t>
            </a:r>
            <a:r>
              <a:rPr lang="en-IN" b="1" dirty="0">
                <a:solidFill>
                  <a:srgbClr val="000000"/>
                </a:solidFill>
                <a:latin typeface="Georgia" panose="02040502050405020303" pitchFamily="18" charset="0"/>
                <a:ea typeface="Times New Roman" panose="02020603050405020304" pitchFamily="18" charset="0"/>
                <a:cs typeface="Calibri" panose="020F0502020204030204" pitchFamily="34" charset="0"/>
              </a:rPr>
              <a:t>/</a:t>
            </a:r>
            <a:r>
              <a:rPr lang="en-IN" b="1"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ltr</a:t>
            </a:r>
            <a:r>
              <a:rPr lang="en-IN" b="1" dirty="0">
                <a:solidFill>
                  <a:srgbClr val="000000"/>
                </a:solidFill>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latin typeface="Georgia" panose="02040502050405020303" pitchFamily="18" charset="0"/>
                <a:ea typeface="Times New Roman" panose="02020603050405020304" pitchFamily="18" charset="0"/>
                <a:cs typeface="Calibri" panose="020F0502020204030204" pitchFamily="34" charset="0"/>
              </a:rPr>
              <a:t> The violin plot gives the relation between </a:t>
            </a:r>
            <a:r>
              <a:rPr lang="en-IN"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Milage</a:t>
            </a:r>
            <a:r>
              <a:rPr lang="en-IN" dirty="0">
                <a:solidFill>
                  <a:srgbClr val="000000"/>
                </a:solidFill>
                <a:latin typeface="Georgia" panose="02040502050405020303" pitchFamily="18" charset="0"/>
                <a:ea typeface="Times New Roman" panose="02020603050405020304" pitchFamily="18" charset="0"/>
                <a:cs typeface="Calibri" panose="020F0502020204030204" pitchFamily="34" charset="0"/>
              </a:rPr>
              <a:t> in km/</a:t>
            </a:r>
            <a:r>
              <a:rPr lang="en-IN"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ltr</a:t>
            </a:r>
            <a:r>
              <a:rPr lang="en-IN" dirty="0">
                <a:solidFill>
                  <a:srgbClr val="000000"/>
                </a:solidFill>
                <a:latin typeface="Georgia" panose="02040502050405020303" pitchFamily="18" charset="0"/>
                <a:ea typeface="Times New Roman" panose="02020603050405020304" pitchFamily="18" charset="0"/>
                <a:cs typeface="Calibri" panose="020F0502020204030204" pitchFamily="34" charset="0"/>
              </a:rPr>
              <a:t> and Fuel type based on gear transmission. As we can observe the cars with Manual gear transmissions which are using CNG as fuel are having good mileage compared to other fuel types.</a:t>
            </a:r>
          </a:p>
          <a:p>
            <a:pPr marL="285750" indent="-285750" algn="just">
              <a:buFont typeface="Wingdings" panose="05000000000000000000" pitchFamily="2" charset="2"/>
              <a:buChar char="Ø"/>
            </a:pPr>
            <a:endParaRPr lang="en-IN" dirty="0">
              <a:solidFill>
                <a:srgbClr val="000000"/>
              </a:solidFill>
              <a:latin typeface="Georgia" panose="02040502050405020303" pitchFamily="18" charset="0"/>
              <a:ea typeface="Times New Roman" panose="02020603050405020304" pitchFamily="18" charset="0"/>
              <a:cs typeface="Calibri" panose="020F0502020204030204" pitchFamily="34" charset="0"/>
            </a:endParaRPr>
          </a:p>
          <a:p>
            <a:pPr marL="285750" indent="-285750" algn="just">
              <a:buFont typeface="Wingdings" panose="05000000000000000000" pitchFamily="2" charset="2"/>
              <a:buChar char="Ø"/>
            </a:pPr>
            <a:r>
              <a:rPr lang="en-IN" b="1" dirty="0" err="1">
                <a:latin typeface="Georgia" panose="02040502050405020303" pitchFamily="18" charset="0"/>
                <a:ea typeface="Times New Roman" panose="02020603050405020304" pitchFamily="18" charset="0"/>
              </a:rPr>
              <a:t>Car_age</a:t>
            </a:r>
            <a:r>
              <a:rPr lang="en-IN" b="1" dirty="0">
                <a:latin typeface="Georgia" panose="02040502050405020303" pitchFamily="18" charset="0"/>
                <a:ea typeface="Times New Roman" panose="02020603050405020304" pitchFamily="18" charset="0"/>
              </a:rPr>
              <a:t> vs </a:t>
            </a:r>
            <a:r>
              <a:rPr lang="en-IN" b="1" dirty="0" err="1">
                <a:latin typeface="Georgia" panose="02040502050405020303" pitchFamily="18" charset="0"/>
                <a:ea typeface="Times New Roman" panose="02020603050405020304" pitchFamily="18" charset="0"/>
              </a:rPr>
              <a:t>Running_in_kms</a:t>
            </a:r>
            <a:r>
              <a:rPr lang="en-IN" b="1" dirty="0">
                <a:latin typeface="Georgia" panose="02040502050405020303" pitchFamily="18" charset="0"/>
                <a:ea typeface="Times New Roman" panose="02020603050405020304" pitchFamily="18" charset="0"/>
              </a:rPr>
              <a:t>:</a:t>
            </a:r>
            <a:r>
              <a:rPr lang="en-IN" dirty="0">
                <a:latin typeface="Georgia" panose="02040502050405020303" pitchFamily="18" charset="0"/>
                <a:ea typeface="Times New Roman" panose="02020603050405020304" pitchFamily="18" charset="0"/>
              </a:rPr>
              <a:t> The above graph represents </a:t>
            </a:r>
            <a:r>
              <a:rPr lang="en-IN" dirty="0" err="1">
                <a:latin typeface="Georgia" panose="02040502050405020303" pitchFamily="18" charset="0"/>
                <a:ea typeface="Times New Roman" panose="02020603050405020304" pitchFamily="18" charset="0"/>
              </a:rPr>
              <a:t>car_age</a:t>
            </a:r>
            <a:r>
              <a:rPr lang="en-IN" dirty="0">
                <a:latin typeface="Georgia" panose="02040502050405020303" pitchFamily="18" charset="0"/>
                <a:ea typeface="Times New Roman" panose="02020603050405020304" pitchFamily="18" charset="0"/>
              </a:rPr>
              <a:t> vs Running in km. The cars which have their age from 2 years to 16 years have highly used. That is the running kits for these cars are around 1 lakh km.</a:t>
            </a:r>
          </a:p>
          <a:p>
            <a:pPr marL="285750" indent="-285750" algn="just">
              <a:buFont typeface="Wingdings" panose="05000000000000000000" pitchFamily="2" charset="2"/>
              <a:buChar char="Ø"/>
            </a:pPr>
            <a:endParaRPr lang="en-IN" dirty="0">
              <a:latin typeface="Georgia" panose="02040502050405020303" pitchFamily="18" charset="0"/>
              <a:ea typeface="Times New Roman" panose="02020603050405020304" pitchFamily="18" charset="0"/>
            </a:endParaRPr>
          </a:p>
          <a:p>
            <a:pPr marL="285750" indent="-285750" algn="just">
              <a:buFont typeface="Wingdings" panose="05000000000000000000" pitchFamily="2" charset="2"/>
              <a:buChar char="Ø"/>
            </a:pPr>
            <a:r>
              <a:rPr lang="en-IN"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Seating_cap</a:t>
            </a:r>
            <a:r>
              <a:rPr lang="en-IN"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a:t>
            </a:r>
            <a:r>
              <a:rPr lang="en-IN"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Max_power</a:t>
            </a:r>
            <a:r>
              <a:rPr lang="en-IN"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 The cars with a seating capacity of 5 have a high maximum power of engine used in cars and the cars with a 10 seating capacity have very less maximum engine power.</a:t>
            </a:r>
          </a:p>
          <a:p>
            <a:pPr marL="285750" indent="-285750" algn="just">
              <a:buFont typeface="Wingdings" panose="05000000000000000000" pitchFamily="2" charset="2"/>
              <a:buChar char="Ø"/>
            </a:pPr>
            <a:endParaRPr lang="en-IN" dirty="0">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Fuel_type</a:t>
            </a:r>
            <a:r>
              <a:rPr lang="en-IN"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 vs </a:t>
            </a:r>
            <a:r>
              <a:rPr lang="en-IN" b="1"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Car_age</a:t>
            </a:r>
            <a:r>
              <a:rPr lang="en-IN" b="1" dirty="0">
                <a:solidFill>
                  <a:srgbClr val="000000"/>
                </a:solidFill>
                <a:latin typeface="Georgia" panose="02040502050405020303" pitchFamily="18" charset="0"/>
                <a:ea typeface="Calibri" panose="020F0502020204030204" pitchFamily="34" charset="0"/>
                <a:cs typeface="Times New Roman" panose="02020603050405020304" pitchFamily="18" charset="0"/>
              </a:rPr>
              <a:t>:</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 The cars which are using Patrol and Diesel as the fuel have high age and the cars with low age are using electricity as the fuel</a:t>
            </a:r>
            <a:r>
              <a:rPr lang="en-IN" dirty="0" smtClean="0">
                <a:solidFill>
                  <a:srgbClr val="000000"/>
                </a:solidFill>
                <a:latin typeface="Georgia" panose="02040502050405020303" pitchFamily="18" charset="0"/>
                <a:ea typeface="Calibri" panose="020F0502020204030204" pitchFamily="34" charset="0"/>
                <a:cs typeface="Calibri" panose="020F0502020204030204" pitchFamily="34" charset="0"/>
              </a:rPr>
              <a:t>.</a:t>
            </a:r>
            <a:endParaRPr lang="en-IN"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4351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52200" y="152400"/>
            <a:ext cx="8839400" cy="523220"/>
          </a:xfrm>
          <a:prstGeom prst="rect">
            <a:avLst/>
          </a:prstGeom>
        </p:spPr>
        <p:txBody>
          <a:bodyPr wrap="square">
            <a:spAutoFit/>
          </a:bodyPr>
          <a:lstStyle/>
          <a:p>
            <a:pPr algn="ctr"/>
            <a:r>
              <a:rPr lang="en-US" sz="2800" b="1" dirty="0">
                <a:latin typeface="Georgia" panose="02040502050405020303" pitchFamily="18" charset="0"/>
              </a:rPr>
              <a:t>Identifying the outliers using box plot</a:t>
            </a:r>
            <a:endParaRPr lang="en-IN" sz="2800" b="1" dirty="0">
              <a:latin typeface="Georgia" panose="02040502050405020303" pitchFamily="18" charset="0"/>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1" y="685800"/>
            <a:ext cx="4306019" cy="54636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343400" y="990600"/>
            <a:ext cx="4648200" cy="5016758"/>
          </a:xfrm>
          <a:prstGeom prst="rect">
            <a:avLst/>
          </a:prstGeom>
        </p:spPr>
        <p:txBody>
          <a:bodyPr wrap="square">
            <a:spAutoFit/>
          </a:bodyPr>
          <a:lstStyle/>
          <a:p>
            <a:pPr marL="285750" indent="-285750">
              <a:buFont typeface="Wingdings" panose="05000000000000000000" pitchFamily="2" charset="2"/>
              <a:buChar char="ü"/>
            </a:pPr>
            <a:r>
              <a:rPr lang="en-US" sz="1600" dirty="0">
                <a:latin typeface="Georgia" panose="02040502050405020303" pitchFamily="18"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sz="1600" baseline="30000" dirty="0">
                <a:latin typeface="Georgia" panose="02040502050405020303" pitchFamily="18" charset="0"/>
              </a:rPr>
              <a:t>th</a:t>
            </a:r>
            <a:r>
              <a:rPr lang="en-US" sz="1600" dirty="0">
                <a:latin typeface="Georgia" panose="02040502050405020303" pitchFamily="18" charset="0"/>
              </a:rPr>
              <a:t>, 50</a:t>
            </a:r>
            <a:r>
              <a:rPr lang="en-US" sz="1600" baseline="30000" dirty="0">
                <a:latin typeface="Georgia" panose="02040502050405020303" pitchFamily="18" charset="0"/>
              </a:rPr>
              <a:t>th</a:t>
            </a:r>
            <a:r>
              <a:rPr lang="en-US" sz="1600" dirty="0">
                <a:latin typeface="Georgia" panose="02040502050405020303" pitchFamily="18" charset="0"/>
              </a:rPr>
              <a:t>, and 75</a:t>
            </a:r>
            <a:r>
              <a:rPr lang="en-US" sz="1600" baseline="30000" dirty="0">
                <a:latin typeface="Georgia" panose="02040502050405020303" pitchFamily="18" charset="0"/>
              </a:rPr>
              <a:t>th</a:t>
            </a:r>
            <a:r>
              <a:rPr lang="en-US" sz="1600" dirty="0">
                <a:latin typeface="Georgia" panose="02040502050405020303" pitchFamily="18" charset="0"/>
              </a:rPr>
              <a:t> percentiles.</a:t>
            </a:r>
          </a:p>
          <a:p>
            <a:endParaRPr lang="en-US" sz="1600" dirty="0">
              <a:solidFill>
                <a:srgbClr val="000000"/>
              </a:solidFill>
              <a:latin typeface="Georgia" panose="02040502050405020303" pitchFamily="18" charset="0"/>
            </a:endParaRPr>
          </a:p>
          <a:p>
            <a:pPr marL="285750" indent="-285750">
              <a:buFont typeface="Wingdings" panose="05000000000000000000" pitchFamily="2" charset="2"/>
              <a:buChar char="ü"/>
            </a:pPr>
            <a:r>
              <a:rPr lang="en-US" sz="1600" dirty="0">
                <a:solidFill>
                  <a:srgbClr val="000000"/>
                </a:solidFill>
                <a:latin typeface="Georgia" panose="02040502050405020303" pitchFamily="18" charset="0"/>
              </a:rPr>
              <a:t>From the box plot we can notice the outliers present in all the features except the length column. I have removed the outliers using the </a:t>
            </a:r>
            <a:r>
              <a:rPr lang="en-US" sz="1600" dirty="0" err="1">
                <a:solidFill>
                  <a:srgbClr val="000000"/>
                </a:solidFill>
                <a:latin typeface="Georgia" panose="02040502050405020303" pitchFamily="18" charset="0"/>
              </a:rPr>
              <a:t>Zscore</a:t>
            </a:r>
            <a:r>
              <a:rPr lang="en-US" sz="1600" dirty="0">
                <a:solidFill>
                  <a:srgbClr val="000000"/>
                </a:solidFill>
                <a:latin typeface="Georgia" panose="02040502050405020303" pitchFamily="18" charset="0"/>
              </a:rPr>
              <a:t> method except for length and </a:t>
            </a:r>
            <a:r>
              <a:rPr lang="en-US" sz="1600" dirty="0" err="1">
                <a:solidFill>
                  <a:srgbClr val="000000"/>
                </a:solidFill>
                <a:latin typeface="Georgia" panose="02040502050405020303" pitchFamily="18" charset="0"/>
              </a:rPr>
              <a:t>Car_Price</a:t>
            </a:r>
            <a:r>
              <a:rPr lang="en-US" sz="1600" dirty="0">
                <a:solidFill>
                  <a:srgbClr val="000000"/>
                </a:solidFill>
                <a:latin typeface="Georgia" panose="02040502050405020303" pitchFamily="18" charset="0"/>
              </a:rPr>
              <a:t>. Since </a:t>
            </a:r>
            <a:r>
              <a:rPr lang="en-US" sz="1600" dirty="0" err="1">
                <a:solidFill>
                  <a:srgbClr val="000000"/>
                </a:solidFill>
                <a:latin typeface="Georgia" panose="02040502050405020303" pitchFamily="18" charset="0"/>
              </a:rPr>
              <a:t>Car_Price</a:t>
            </a:r>
            <a:r>
              <a:rPr lang="en-US" sz="1600" dirty="0">
                <a:solidFill>
                  <a:srgbClr val="000000"/>
                </a:solidFill>
                <a:latin typeface="Georgia" panose="02040502050405020303" pitchFamily="18" charset="0"/>
              </a:rPr>
              <a:t> is our target column we should not lose any data by removing outliers in this column.</a:t>
            </a:r>
            <a:endParaRPr lang="en-IN" sz="1600" dirty="0">
              <a:latin typeface="Georgia" panose="02040502050405020303" pitchFamily="18" charset="0"/>
            </a:endParaRPr>
          </a:p>
        </p:txBody>
      </p:sp>
    </p:spTree>
    <p:extLst>
      <p:ext uri="{BB962C8B-B14F-4D97-AF65-F5344CB8AC3E}">
        <p14:creationId xmlns:p14="http://schemas.microsoft.com/office/powerpoint/2010/main" val="10009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b="1" dirty="0" smtClean="0">
                <a:latin typeface="Georgia" panose="02040502050405020303" pitchFamily="18" charset="0"/>
              </a:rPr>
              <a:t>Agenda:</a:t>
            </a:r>
            <a:endParaRPr lang="en-US" b="1" dirty="0">
              <a:latin typeface="Georgia" panose="02040502050405020303" pitchFamily="18" charset="0"/>
            </a:endParaRPr>
          </a:p>
        </p:txBody>
      </p:sp>
      <p:sp>
        <p:nvSpPr>
          <p:cNvPr id="3" name="Content Placeholder 2"/>
          <p:cNvSpPr>
            <a:spLocks noGrp="1"/>
          </p:cNvSpPr>
          <p:nvPr>
            <p:ph idx="1"/>
          </p:nvPr>
        </p:nvSpPr>
        <p:spPr>
          <a:xfrm>
            <a:off x="457200" y="1066800"/>
            <a:ext cx="8229600" cy="4525963"/>
          </a:xfrm>
        </p:spPr>
        <p:txBody>
          <a:bodyPr>
            <a:noAutofit/>
          </a:bodyPr>
          <a:lstStyle/>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What Is a Used Car Price?</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Benefits of Buying Used Car</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Importance of Used Cars</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Data Analysis &amp; Model Building Flowchart</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Exploratory Data Analysis Steps</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Visualizations: Univariate and Bivariate</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Hyper Parameter Tuning and Crating Final Model</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571500" indent="-571500">
              <a:buFont typeface="+mj-lt"/>
              <a:buAutoNum type="romanLcPeriod"/>
            </a:pPr>
            <a:r>
              <a:rPr lang="en-US" sz="1800" dirty="0" smtClean="0">
                <a:latin typeface="Georgia" panose="02040502050405020303" pitchFamily="18" charset="0"/>
                <a:ea typeface="Microsoft Sans Serif" panose="020B0604020202020204" pitchFamily="34" charset="0"/>
                <a:cs typeface="Microsoft Sans Serif" panose="020B0604020202020204" pitchFamily="34" charset="0"/>
              </a:rPr>
              <a:t>Conclusion</a:t>
            </a:r>
          </a:p>
        </p:txBody>
      </p:sp>
    </p:spTree>
    <p:extLst>
      <p:ext uri="{BB962C8B-B14F-4D97-AF65-F5344CB8AC3E}">
        <p14:creationId xmlns:p14="http://schemas.microsoft.com/office/powerpoint/2010/main" val="762937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600" y="152400"/>
            <a:ext cx="8610600" cy="523220"/>
          </a:xfrm>
          <a:prstGeom prst="rect">
            <a:avLst/>
          </a:prstGeom>
        </p:spPr>
        <p:txBody>
          <a:bodyPr wrap="square">
            <a:spAutoFit/>
          </a:bodyPr>
          <a:lstStyle/>
          <a:p>
            <a:pPr algn="ctr"/>
            <a:r>
              <a:rPr lang="en-US" sz="2800" b="1" dirty="0">
                <a:latin typeface="Georgia" panose="02040502050405020303" pitchFamily="18" charset="0"/>
              </a:rPr>
              <a:t>Correlation Between Features and Label</a:t>
            </a:r>
            <a:endParaRPr lang="en-IN" sz="2800" b="1" dirty="0">
              <a:latin typeface="Georgia" panose="02040502050405020303" pitchFamily="18" charset="0"/>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86" y="914400"/>
            <a:ext cx="4233414" cy="3200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553" y="914400"/>
            <a:ext cx="4343402"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 y="4378664"/>
            <a:ext cx="8839199" cy="2308324"/>
          </a:xfrm>
          <a:prstGeom prst="rect">
            <a:avLst/>
          </a:prstGeom>
        </p:spPr>
        <p:txBody>
          <a:bodyPr wrap="square">
            <a:spAutoFit/>
          </a:bodyPr>
          <a:lstStyle/>
          <a:p>
            <a:pPr marL="285750" indent="-285750">
              <a:buFont typeface="Wingdings" panose="05000000000000000000" pitchFamily="2" charset="2"/>
              <a:buChar char="v"/>
            </a:pPr>
            <a:r>
              <a:rPr lang="en-US" dirty="0">
                <a:latin typeface="Georgia" panose="02040502050405020303" pitchFamily="18" charset="0"/>
              </a:rPr>
              <a:t>From the heat map and bar plot we can observe the positive and negative correlation between the label and features. From the heat map, we can notice that the dark shades are highly positively correlated and light shades are highly negatively correlated with the target variable.</a:t>
            </a:r>
          </a:p>
          <a:p>
            <a:pPr marL="285750" indent="-285750">
              <a:buFont typeface="Wingdings" panose="05000000000000000000" pitchFamily="2" charset="2"/>
              <a:buChar char="v"/>
            </a:pPr>
            <a:r>
              <a:rPr lang="en-US" dirty="0">
                <a:latin typeface="Georgia" panose="02040502050405020303" pitchFamily="18" charset="0"/>
              </a:rPr>
              <a:t>We can observe from the map that most of the columns are highly correlated with each other which leads to a multicollinearity problem. So, I checked the VIF value and removed the columns having high VIF values to overcome this multicollinearity problem.</a:t>
            </a:r>
            <a:endParaRPr lang="en-IN" dirty="0">
              <a:latin typeface="Georgia" panose="02040502050405020303" pitchFamily="18" charset="0"/>
            </a:endParaRPr>
          </a:p>
        </p:txBody>
      </p:sp>
    </p:spTree>
    <p:extLst>
      <p:ext uri="{BB962C8B-B14F-4D97-AF65-F5344CB8AC3E}">
        <p14:creationId xmlns:p14="http://schemas.microsoft.com/office/powerpoint/2010/main" val="1599627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342230" y="0"/>
            <a:ext cx="4461479" cy="584775"/>
          </a:xfrm>
          <a:prstGeom prst="rect">
            <a:avLst/>
          </a:prstGeom>
        </p:spPr>
        <p:txBody>
          <a:bodyPr wrap="none">
            <a:spAutoFit/>
          </a:bodyPr>
          <a:lstStyle/>
          <a:p>
            <a:pPr algn="ctr"/>
            <a:r>
              <a:rPr lang="en-US" sz="3200" b="1" dirty="0">
                <a:latin typeface="Georgia" panose="02040502050405020303" pitchFamily="18" charset="0"/>
              </a:rPr>
              <a:t>Data Analysis </a:t>
            </a:r>
            <a:r>
              <a:rPr lang="en-US" sz="3200" b="1" dirty="0" smtClean="0">
                <a:latin typeface="Georgia" panose="02040502050405020303" pitchFamily="18" charset="0"/>
              </a:rPr>
              <a:t>Steps:</a:t>
            </a:r>
            <a:endParaRPr lang="en-IN" sz="3200" b="1" dirty="0">
              <a:latin typeface="Georgia" panose="02040502050405020303" pitchFamily="18" charset="0"/>
            </a:endParaRPr>
          </a:p>
        </p:txBody>
      </p:sp>
      <p:sp>
        <p:nvSpPr>
          <p:cNvPr id="3" name="Rectangle 2"/>
          <p:cNvSpPr/>
          <p:nvPr/>
        </p:nvSpPr>
        <p:spPr>
          <a:xfrm>
            <a:off x="304800" y="698574"/>
            <a:ext cx="8534400" cy="3046988"/>
          </a:xfrm>
          <a:prstGeom prst="rect">
            <a:avLst/>
          </a:prstGeom>
        </p:spPr>
        <p:txBody>
          <a:bodyPr wrap="square">
            <a:spAutoFit/>
          </a:bodyPr>
          <a:lstStyle/>
          <a:p>
            <a:pPr marL="285750" indent="-285750">
              <a:buFont typeface="Wingdings" panose="05000000000000000000" pitchFamily="2" charset="2"/>
              <a:buChar char="v"/>
            </a:pPr>
            <a:r>
              <a:rPr lang="en-US" sz="1600" dirty="0">
                <a:latin typeface="Georgia" panose="02040502050405020303" pitchFamily="18" charset="0"/>
              </a:rPr>
              <a:t>I have done feature engineering steps like feature extraction and feature selection to improve data normality and linearity</a:t>
            </a:r>
            <a:r>
              <a:rPr lang="en-US" sz="1600" dirty="0" smtClean="0">
                <a:latin typeface="Georgia" panose="02040502050405020303" pitchFamily="18" charset="0"/>
              </a:rPr>
              <a:t>.</a:t>
            </a:r>
            <a:endParaRPr lang="en-US" sz="1600" dirty="0">
              <a:latin typeface="Georgia" panose="02040502050405020303" pitchFamily="18" charset="0"/>
            </a:endParaRPr>
          </a:p>
          <a:p>
            <a:pPr marL="285750" indent="-285750">
              <a:buFont typeface="Wingdings" panose="05000000000000000000" pitchFamily="2" charset="2"/>
              <a:buChar char="v"/>
            </a:pPr>
            <a:r>
              <a:rPr lang="en-US" sz="1600" dirty="0">
                <a:latin typeface="Georgia" panose="02040502050405020303" pitchFamily="18" charset="0"/>
              </a:rPr>
              <a:t>Identified outliers using boxplots and removed outliers using the </a:t>
            </a:r>
            <a:r>
              <a:rPr lang="en-US" sz="1600" dirty="0" err="1">
                <a:latin typeface="Georgia" panose="02040502050405020303" pitchFamily="18" charset="0"/>
              </a:rPr>
              <a:t>Zscore</a:t>
            </a:r>
            <a:r>
              <a:rPr lang="en-US" sz="1600" dirty="0">
                <a:latin typeface="Georgia" panose="02040502050405020303" pitchFamily="18" charset="0"/>
              </a:rPr>
              <a:t> method</a:t>
            </a:r>
            <a:r>
              <a:rPr lang="en-US" sz="1600" dirty="0" smtClean="0">
                <a:latin typeface="Georgia" panose="02040502050405020303" pitchFamily="18" charset="0"/>
              </a:rPr>
              <a:t>.</a:t>
            </a:r>
            <a:endParaRPr lang="en-US" sz="1600" dirty="0">
              <a:latin typeface="Georgia" panose="02040502050405020303" pitchFamily="18" charset="0"/>
            </a:endParaRPr>
          </a:p>
          <a:p>
            <a:pPr marL="285750" indent="-285750">
              <a:buFont typeface="Wingdings" panose="05000000000000000000" pitchFamily="2" charset="2"/>
              <a:buChar char="v"/>
            </a:pPr>
            <a:r>
              <a:rPr lang="en-US" sz="1600" dirty="0">
                <a:latin typeface="Georgia" panose="02040502050405020303" pitchFamily="18" charset="0"/>
              </a:rPr>
              <a:t>Identified skewness using distribution plots and removed skewness using the power transformation method (yeo-</a:t>
            </a:r>
            <a:r>
              <a:rPr lang="en-US" sz="1600" dirty="0" err="1">
                <a:latin typeface="Georgia" panose="02040502050405020303" pitchFamily="18" charset="0"/>
              </a:rPr>
              <a:t>johnson</a:t>
            </a:r>
            <a:r>
              <a:rPr lang="en-US" sz="1600" dirty="0">
                <a:latin typeface="Georgia" panose="02040502050405020303" pitchFamily="18" charset="0"/>
              </a:rPr>
              <a:t> method</a:t>
            </a:r>
            <a:r>
              <a:rPr lang="en-US" sz="1600" dirty="0" smtClean="0">
                <a:latin typeface="Georgia" panose="02040502050405020303" pitchFamily="18" charset="0"/>
              </a:rPr>
              <a:t>).</a:t>
            </a:r>
            <a:endParaRPr lang="en-US" sz="1600" dirty="0">
              <a:latin typeface="Georgia" panose="02040502050405020303" pitchFamily="18" charset="0"/>
            </a:endParaRPr>
          </a:p>
          <a:p>
            <a:pPr marL="285750" indent="-285750">
              <a:buFont typeface="Wingdings" panose="05000000000000000000" pitchFamily="2" charset="2"/>
              <a:buChar char="v"/>
            </a:pPr>
            <a:r>
              <a:rPr lang="en-US" sz="1600" dirty="0">
                <a:latin typeface="Georgia" panose="02040502050405020303" pitchFamily="18" charset="0"/>
              </a:rPr>
              <a:t>Used Pearson’s correlation coefficient to check the correlation between dependent and independent variables. To visualize the correlation I have used a </a:t>
            </a:r>
            <a:r>
              <a:rPr lang="en-US" sz="1600" dirty="0" err="1">
                <a:latin typeface="Georgia" panose="02040502050405020303" pitchFamily="18" charset="0"/>
              </a:rPr>
              <a:t>heatmap</a:t>
            </a:r>
            <a:r>
              <a:rPr lang="en-US" sz="1600" dirty="0">
                <a:latin typeface="Georgia" panose="02040502050405020303" pitchFamily="18" charset="0"/>
              </a:rPr>
              <a:t> and bar plot. Checked for VIF and solved multicollinearity problem</a:t>
            </a:r>
            <a:r>
              <a:rPr lang="en-US" sz="1600" dirty="0" smtClean="0">
                <a:latin typeface="Georgia" panose="02040502050405020303" pitchFamily="18" charset="0"/>
              </a:rPr>
              <a:t>.</a:t>
            </a:r>
            <a:endParaRPr lang="en-US" sz="1600" dirty="0">
              <a:latin typeface="Georgia" panose="02040502050405020303" pitchFamily="18" charset="0"/>
            </a:endParaRPr>
          </a:p>
          <a:p>
            <a:pPr marL="285750" indent="-285750">
              <a:buFont typeface="Wingdings" panose="05000000000000000000" pitchFamily="2" charset="2"/>
              <a:buChar char="v"/>
            </a:pPr>
            <a:r>
              <a:rPr lang="en-US" sz="1600" dirty="0">
                <a:latin typeface="Georgia" panose="02040502050405020303" pitchFamily="18" charset="0"/>
              </a:rPr>
              <a:t>I have used the </a:t>
            </a:r>
            <a:r>
              <a:rPr lang="en-US" sz="1600" dirty="0" smtClean="0">
                <a:latin typeface="Georgia" panose="02040502050405020303" pitchFamily="18" charset="0"/>
              </a:rPr>
              <a:t>Standard Scalar </a:t>
            </a:r>
            <a:r>
              <a:rPr lang="en-US" sz="1600" dirty="0">
                <a:latin typeface="Georgia" panose="02040502050405020303" pitchFamily="18" charset="0"/>
              </a:rPr>
              <a:t>method to scale the data to overcome the issue of data biases</a:t>
            </a:r>
            <a:r>
              <a:rPr lang="en-US" sz="1600" dirty="0" smtClean="0">
                <a:latin typeface="Georgia" panose="02040502050405020303" pitchFamily="18" charset="0"/>
              </a:rPr>
              <a:t>.</a:t>
            </a:r>
            <a:endParaRPr lang="en-US" sz="1600" dirty="0">
              <a:latin typeface="Georgia" panose="02040502050405020303" pitchFamily="18" charset="0"/>
            </a:endParaRPr>
          </a:p>
          <a:p>
            <a:pPr marL="285750" indent="-285750">
              <a:buFont typeface="Wingdings" panose="05000000000000000000" pitchFamily="2" charset="2"/>
              <a:buChar char="v"/>
            </a:pPr>
            <a:r>
              <a:rPr lang="en-US" sz="1600" dirty="0">
                <a:latin typeface="Georgia" panose="02040502050405020303" pitchFamily="18" charset="0"/>
              </a:rPr>
              <a:t>Split train and test to build machine learning models. Found the best random state and best accuracy. The model building process will be shown in further steps.</a:t>
            </a:r>
            <a:endParaRPr lang="en-IN" sz="1600" dirty="0">
              <a:latin typeface="Georgia" panose="02040502050405020303" pitchFamily="18" charset="0"/>
            </a:endParaRPr>
          </a:p>
        </p:txBody>
      </p:sp>
      <p:sp>
        <p:nvSpPr>
          <p:cNvPr id="4" name="Rectangle 3"/>
          <p:cNvSpPr/>
          <p:nvPr/>
        </p:nvSpPr>
        <p:spPr>
          <a:xfrm>
            <a:off x="242509" y="3657600"/>
            <a:ext cx="8534400" cy="523220"/>
          </a:xfrm>
          <a:prstGeom prst="rect">
            <a:avLst/>
          </a:prstGeom>
        </p:spPr>
        <p:txBody>
          <a:bodyPr wrap="square">
            <a:spAutoFit/>
          </a:bodyPr>
          <a:lstStyle/>
          <a:p>
            <a:pPr algn="ctr"/>
            <a:r>
              <a:rPr lang="en-US" sz="2800" b="1" dirty="0">
                <a:latin typeface="Georgia" panose="02040502050405020303" pitchFamily="18" charset="0"/>
              </a:rPr>
              <a:t>Assumptions:</a:t>
            </a:r>
            <a:endParaRPr lang="en-IN" sz="2800" b="1" dirty="0">
              <a:latin typeface="Georgia" panose="02040502050405020303" pitchFamily="18" charset="0"/>
            </a:endParaRPr>
          </a:p>
        </p:txBody>
      </p:sp>
      <p:sp>
        <p:nvSpPr>
          <p:cNvPr id="5" name="Rectangle 4"/>
          <p:cNvSpPr/>
          <p:nvPr/>
        </p:nvSpPr>
        <p:spPr>
          <a:xfrm>
            <a:off x="305769" y="4180344"/>
            <a:ext cx="8534400" cy="2246769"/>
          </a:xfrm>
          <a:prstGeom prst="rect">
            <a:avLst/>
          </a:prstGeom>
        </p:spPr>
        <p:txBody>
          <a:bodyPr wrap="square">
            <a:spAutoFit/>
          </a:bodyPr>
          <a:lstStyle/>
          <a:p>
            <a:pPr marL="285750" indent="-285750" algn="just">
              <a:buFont typeface="Wingdings" panose="05000000000000000000" pitchFamily="2" charset="2"/>
              <a:buChar char="ü"/>
            </a:pPr>
            <a:r>
              <a:rPr lang="en-US" sz="1400" dirty="0">
                <a:latin typeface="Century" panose="02040604050505020304" pitchFamily="18" charset="0"/>
              </a:rPr>
              <a:t>Firstly, from the problem statement we got to know that it is a Regression type problem for which we used Regression algorithms to build the model and predicted the sale price of used cars by collecting the data from the card echo website using web scraping</a:t>
            </a:r>
            <a:r>
              <a:rPr lang="en-US" sz="1400" dirty="0" smtClean="0">
                <a:latin typeface="Century" panose="02040604050505020304" pitchFamily="18" charset="0"/>
              </a:rPr>
              <a:t>.</a:t>
            </a:r>
            <a:endParaRPr lang="en-US" sz="1400" dirty="0">
              <a:latin typeface="Century" panose="02040604050505020304" pitchFamily="18" charset="0"/>
            </a:endParaRPr>
          </a:p>
          <a:p>
            <a:pPr marL="285750" indent="-285750" algn="just">
              <a:buFont typeface="Wingdings" panose="05000000000000000000" pitchFamily="2" charset="2"/>
              <a:buChar char="ü"/>
            </a:pPr>
            <a:r>
              <a:rPr lang="en-US" sz="1400" dirty="0">
                <a:latin typeface="Century" panose="02040604050505020304" pitchFamily="18" charset="0"/>
              </a:rPr>
              <a:t>Secondly, from the distribution plots and box plots, I found skewness and outliers in almost all the columns. Also, based on the analysis and visualization part we have seen some of the features have a linear relation with the label. So, I assumed these features help in model building and to predict the sale price of the old cars. Also, this model helps the car-selling dealers/companies and buyers understand the feature price of the cars. </a:t>
            </a:r>
          </a:p>
          <a:p>
            <a:pPr marL="285750" indent="-285750" algn="just">
              <a:buFont typeface="Wingdings" panose="05000000000000000000" pitchFamily="2" charset="2"/>
              <a:buChar char="ü"/>
            </a:pPr>
            <a:r>
              <a:rPr lang="en-US" sz="1400" dirty="0">
                <a:latin typeface="Century" panose="02040604050505020304" pitchFamily="18" charset="0"/>
              </a:rPr>
              <a:t>So, </a:t>
            </a:r>
            <a:r>
              <a:rPr lang="en-IN" sz="1400" dirty="0">
                <a:latin typeface="Century" panose="02040604050505020304" pitchFamily="18" charset="0"/>
                <a:ea typeface="Calibri" panose="020F0502020204030204" pitchFamily="34" charset="0"/>
                <a:cs typeface="Times New Roman" panose="02020603050405020304" pitchFamily="18" charset="0"/>
              </a:rPr>
              <a:t>I suggest that the dealers and buyers consider this model the features that were deemed as most important as seen in this study might help them estimate the car price</a:t>
            </a:r>
            <a:endParaRPr lang="en-US" sz="1200" dirty="0"/>
          </a:p>
        </p:txBody>
      </p:sp>
      <p:sp>
        <p:nvSpPr>
          <p:cNvPr id="6" name="AutoShape 2" descr="blue-abstract-presentation-backgrounds-powerpoint-within-professional… | Powerpoint  background templates, Professional powerpoint backgrounds, Background  powerpoi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0061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304800" y="26681"/>
            <a:ext cx="8610600" cy="584775"/>
          </a:xfrm>
          <a:prstGeom prst="rect">
            <a:avLst/>
          </a:prstGeom>
        </p:spPr>
        <p:txBody>
          <a:bodyPr wrap="square">
            <a:spAutoFit/>
          </a:bodyPr>
          <a:lstStyle/>
          <a:p>
            <a:pPr algn="ctr"/>
            <a:r>
              <a:rPr lang="en-US" sz="3200" b="1" dirty="0">
                <a:latin typeface="Georgia" panose="02040502050405020303" pitchFamily="18" charset="0"/>
              </a:rPr>
              <a:t>Model Building:</a:t>
            </a:r>
            <a:endParaRPr lang="en-IN" sz="3200" b="1" dirty="0">
              <a:latin typeface="Georgia" panose="02040502050405020303" pitchFamily="18" charset="0"/>
            </a:endParaRPr>
          </a:p>
        </p:txBody>
      </p:sp>
      <p:sp>
        <p:nvSpPr>
          <p:cNvPr id="6" name="Rectangle 5"/>
          <p:cNvSpPr/>
          <p:nvPr/>
        </p:nvSpPr>
        <p:spPr>
          <a:xfrm>
            <a:off x="228600" y="611456"/>
            <a:ext cx="8686800" cy="5873787"/>
          </a:xfrm>
          <a:prstGeom prst="rect">
            <a:avLst/>
          </a:prstGeom>
        </p:spPr>
        <p:txBody>
          <a:bodyPr wrap="square">
            <a:spAutoFit/>
          </a:bodyPr>
          <a:lstStyle/>
          <a:p>
            <a:pPr marL="285750" indent="-285750">
              <a:buFont typeface="Wingdings" panose="05000000000000000000" pitchFamily="2" charset="2"/>
              <a:buChar char="Ø"/>
            </a:pPr>
            <a:r>
              <a:rPr lang="en-IN" dirty="0">
                <a:latin typeface="Georgia" panose="02040502050405020303" pitchFamily="18" charset="0"/>
                <a:ea typeface="Calibri" panose="020F0502020204030204" pitchFamily="34" charset="0"/>
              </a:rPr>
              <a:t>In this problem </a:t>
            </a:r>
            <a:r>
              <a:rPr lang="en-IN" dirty="0" err="1">
                <a:latin typeface="Georgia" panose="02040502050405020303" pitchFamily="18" charset="0"/>
                <a:ea typeface="Calibri" panose="020F0502020204030204" pitchFamily="34" charset="0"/>
              </a:rPr>
              <a:t>Car_Price</a:t>
            </a:r>
            <a:r>
              <a:rPr lang="en-IN" dirty="0">
                <a:latin typeface="Georgia" panose="02040502050405020303" pitchFamily="18" charset="0"/>
                <a:ea typeface="Calibri" panose="020F0502020204030204" pitchFamily="34" charset="0"/>
              </a:rPr>
              <a:t> is our target variable which is continuous in nature where we need to predict the price of pre-owned cars. </a:t>
            </a:r>
            <a:r>
              <a:rPr lang="en-IN" dirty="0">
                <a:latin typeface="Georgia" panose="02040502050405020303" pitchFamily="18" charset="0"/>
                <a:ea typeface="Calibri" panose="020F0502020204030204" pitchFamily="34" charset="0"/>
                <a:cs typeface="Times New Roman" panose="02020603050405020304" pitchFamily="18" charset="0"/>
              </a:rPr>
              <a:t>F</a:t>
            </a:r>
            <a:r>
              <a:rPr lang="en-IN" dirty="0">
                <a:latin typeface="Georgia" panose="02040502050405020303" pitchFamily="18" charset="0"/>
                <a:ea typeface="Calibri" panose="020F0502020204030204" pitchFamily="34" charset="0"/>
              </a:rPr>
              <a:t>rom this, I can conclude that it is a Regression type problem hence I have used the following regression algorithms. </a:t>
            </a:r>
          </a:p>
          <a:p>
            <a:pPr marL="285750" indent="-285750">
              <a:lnSpc>
                <a:spcPct val="107000"/>
              </a:lnSpc>
              <a:spcAft>
                <a:spcPts val="800"/>
              </a:spcAft>
              <a:buFont typeface="Wingdings" panose="05000000000000000000" pitchFamily="2" charset="2"/>
              <a:buChar char="Ø"/>
            </a:pPr>
            <a:r>
              <a:rPr lang="en-IN" dirty="0">
                <a:latin typeface="Georgia" panose="02040502050405020303" pitchFamily="18" charset="0"/>
                <a:ea typeface="Calibri" panose="020F0502020204030204" pitchFamily="34" charset="0"/>
                <a:cs typeface="Calibri" panose="020F0502020204030204" pitchFamily="34" charset="0"/>
              </a:rPr>
              <a:t>After the pre-processing and data cleaning I left with 18 columns including the target and with the help of the feature importance bar graph I used these independent features for model building and prediction. </a:t>
            </a:r>
            <a:r>
              <a:rPr lang="en-IN" dirty="0">
                <a:latin typeface="Georgia" panose="02040502050405020303" pitchFamily="18" charset="0"/>
                <a:ea typeface="Calibri" panose="020F0502020204030204" pitchFamily="34" charset="0"/>
                <a:cs typeface="Times New Roman" panose="02020603050405020304" pitchFamily="18" charset="0"/>
              </a:rPr>
              <a:t>The algorithms used in training the data are as follows:</a:t>
            </a:r>
          </a:p>
          <a:p>
            <a:pPr marL="857250" lvl="1" indent="-400050">
              <a:lnSpc>
                <a:spcPct val="107000"/>
              </a:lnSpc>
              <a:spcAft>
                <a:spcPts val="800"/>
              </a:spcAft>
              <a:buFont typeface="+mj-lt"/>
              <a:buAutoNum type="romanLcPeriod"/>
            </a:pPr>
            <a:r>
              <a:rPr lang="en-IN" dirty="0">
                <a:latin typeface="Georgia" panose="02040502050405020303" pitchFamily="18" charset="0"/>
                <a:ea typeface="Calibri" panose="020F0502020204030204" pitchFamily="34" charset="0"/>
                <a:cs typeface="Times New Roman" panose="02020603050405020304" pitchFamily="18" charset="0"/>
              </a:rPr>
              <a:t>Decision Tree </a:t>
            </a:r>
            <a:r>
              <a:rPr lang="en-IN" dirty="0" err="1">
                <a:latin typeface="Georgia" panose="02040502050405020303" pitchFamily="18" charset="0"/>
                <a:ea typeface="Calibri" panose="020F0502020204030204" pitchFamily="34" charset="0"/>
                <a:cs typeface="Times New Roman" panose="02020603050405020304" pitchFamily="18" charset="0"/>
              </a:rPr>
              <a:t>Regressor</a:t>
            </a:r>
            <a:endParaRPr lang="en-IN" dirty="0">
              <a:latin typeface="Georgia" panose="02040502050405020303" pitchFamily="18" charset="0"/>
              <a:ea typeface="Calibri" panose="020F0502020204030204" pitchFamily="34" charset="0"/>
              <a:cs typeface="Times New Roman" panose="02020603050405020304" pitchFamily="18" charset="0"/>
            </a:endParaRPr>
          </a:p>
          <a:p>
            <a:pPr marL="857250" lvl="1" indent="-400050">
              <a:lnSpc>
                <a:spcPct val="107000"/>
              </a:lnSpc>
              <a:spcAft>
                <a:spcPts val="800"/>
              </a:spcAft>
              <a:buFont typeface="+mj-lt"/>
              <a:buAutoNum type="romanLcPeriod"/>
            </a:pPr>
            <a:r>
              <a:rPr lang="en-IN" dirty="0">
                <a:latin typeface="Georgia" panose="02040502050405020303" pitchFamily="18" charset="0"/>
                <a:ea typeface="Calibri" panose="020F0502020204030204" pitchFamily="34" charset="0"/>
                <a:cs typeface="Times New Roman" panose="02020603050405020304" pitchFamily="18" charset="0"/>
              </a:rPr>
              <a:t>Random Forest </a:t>
            </a:r>
            <a:r>
              <a:rPr lang="en-IN" dirty="0" err="1">
                <a:latin typeface="Georgia" panose="02040502050405020303" pitchFamily="18" charset="0"/>
                <a:ea typeface="Calibri" panose="020F0502020204030204" pitchFamily="34" charset="0"/>
                <a:cs typeface="Times New Roman" panose="02020603050405020304" pitchFamily="18" charset="0"/>
              </a:rPr>
              <a:t>Regressor</a:t>
            </a:r>
            <a:endParaRPr lang="en-IN" dirty="0">
              <a:latin typeface="Georgia" panose="02040502050405020303" pitchFamily="18" charset="0"/>
              <a:ea typeface="Calibri" panose="020F0502020204030204" pitchFamily="34" charset="0"/>
              <a:cs typeface="Times New Roman" panose="02020603050405020304" pitchFamily="18" charset="0"/>
            </a:endParaRPr>
          </a:p>
          <a:p>
            <a:pPr marL="857250" lvl="1" indent="-400050">
              <a:lnSpc>
                <a:spcPct val="107000"/>
              </a:lnSpc>
              <a:spcAft>
                <a:spcPts val="800"/>
              </a:spcAft>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Extra Trees </a:t>
            </a:r>
            <a:r>
              <a:rPr lang="en-IN" dirty="0" err="1">
                <a:latin typeface="Georgia" panose="02040502050405020303" pitchFamily="18" charset="0"/>
                <a:ea typeface="Calibri" panose="020F0502020204030204" pitchFamily="34" charset="0"/>
                <a:cs typeface="Times New Roman" panose="02020603050405020304" pitchFamily="18" charset="0"/>
              </a:rPr>
              <a:t>Regressor</a:t>
            </a:r>
            <a:endParaRPr lang="en-IN" dirty="0">
              <a:latin typeface="Georgia" panose="02040502050405020303" pitchFamily="18" charset="0"/>
              <a:ea typeface="Calibri" panose="020F0502020204030204" pitchFamily="34" charset="0"/>
              <a:cs typeface="Times New Roman" panose="02020603050405020304" pitchFamily="18" charset="0"/>
            </a:endParaRPr>
          </a:p>
          <a:p>
            <a:pPr marL="857250" lvl="1" indent="-400050">
              <a:lnSpc>
                <a:spcPct val="107000"/>
              </a:lnSpc>
              <a:spcAft>
                <a:spcPts val="800"/>
              </a:spcAft>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Gradient Boosting </a:t>
            </a:r>
            <a:r>
              <a:rPr lang="en-IN" dirty="0" err="1">
                <a:latin typeface="Georgia" panose="02040502050405020303" pitchFamily="18" charset="0"/>
                <a:ea typeface="Calibri" panose="020F0502020204030204" pitchFamily="34" charset="0"/>
                <a:cs typeface="Times New Roman" panose="02020603050405020304" pitchFamily="18" charset="0"/>
              </a:rPr>
              <a:t>Regressor</a:t>
            </a:r>
            <a:r>
              <a:rPr lang="en-IN" dirty="0">
                <a:latin typeface="Georgia" panose="02040502050405020303" pitchFamily="18" charset="0"/>
                <a:ea typeface="Calibri" panose="020F0502020204030204" pitchFamily="34" charset="0"/>
                <a:cs typeface="Times New Roman" panose="02020603050405020304" pitchFamily="18" charset="0"/>
              </a:rPr>
              <a:t> </a:t>
            </a:r>
          </a:p>
          <a:p>
            <a:pPr marL="857250" lvl="1" indent="-400050">
              <a:lnSpc>
                <a:spcPct val="107000"/>
              </a:lnSpc>
              <a:spcAft>
                <a:spcPts val="800"/>
              </a:spcAft>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Extreme Gradient Boosting </a:t>
            </a:r>
            <a:r>
              <a:rPr lang="en-IN" dirty="0" err="1">
                <a:latin typeface="Georgia" panose="02040502050405020303" pitchFamily="18" charset="0"/>
                <a:ea typeface="Calibri" panose="020F0502020204030204" pitchFamily="34" charset="0"/>
                <a:cs typeface="Times New Roman" panose="02020603050405020304" pitchFamily="18" charset="0"/>
              </a:rPr>
              <a:t>Regressor</a:t>
            </a:r>
            <a:r>
              <a:rPr lang="en-IN" dirty="0">
                <a:latin typeface="Georgia" panose="02040502050405020303" pitchFamily="18" charset="0"/>
                <a:ea typeface="Calibri" panose="020F0502020204030204" pitchFamily="34" charset="0"/>
                <a:cs typeface="Calibri" panose="020F0502020204030204" pitchFamily="34" charset="0"/>
              </a:rPr>
              <a:t> (XGB)</a:t>
            </a:r>
            <a:endParaRPr lang="en-IN" dirty="0">
              <a:latin typeface="Georgia" panose="02040502050405020303" pitchFamily="18" charset="0"/>
              <a:ea typeface="Calibri" panose="020F0502020204030204" pitchFamily="34" charset="0"/>
              <a:cs typeface="Times New Roman" panose="02020603050405020304" pitchFamily="18" charset="0"/>
            </a:endParaRPr>
          </a:p>
          <a:p>
            <a:pPr marL="857250" lvl="1" indent="-400050">
              <a:lnSpc>
                <a:spcPct val="107000"/>
              </a:lnSpc>
              <a:spcAft>
                <a:spcPts val="800"/>
              </a:spcAft>
              <a:buFont typeface="+mj-lt"/>
              <a:buAutoNum type="romanLcPeriod"/>
            </a:pPr>
            <a:r>
              <a:rPr lang="en-IN" dirty="0">
                <a:latin typeface="Georgia" panose="02040502050405020303" pitchFamily="18" charset="0"/>
                <a:ea typeface="Calibri" panose="020F0502020204030204" pitchFamily="34" charset="0"/>
                <a:cs typeface="Calibri" panose="020F0502020204030204" pitchFamily="34" charset="0"/>
              </a:rPr>
              <a:t>Bagging </a:t>
            </a:r>
            <a:r>
              <a:rPr lang="en-IN" dirty="0" err="1">
                <a:latin typeface="Georgia" panose="02040502050405020303" pitchFamily="18" charset="0"/>
                <a:ea typeface="Calibri" panose="020F0502020204030204" pitchFamily="34" charset="0"/>
                <a:cs typeface="Times New Roman" panose="02020603050405020304" pitchFamily="18" charset="0"/>
              </a:rPr>
              <a:t>Regressor</a:t>
            </a:r>
            <a:endParaRPr lang="en-IN" dirty="0">
              <a:latin typeface="Georgia" panose="02040502050405020303" pitchFamily="18" charset="0"/>
              <a:ea typeface="Calibri" panose="020F0502020204030204" pitchFamily="34" charset="0"/>
              <a:cs typeface="Times New Roman" panose="02020603050405020304" pitchFamily="18" charset="0"/>
            </a:endParaRPr>
          </a:p>
          <a:p>
            <a:pPr marL="857250" lvl="1" indent="-400050">
              <a:lnSpc>
                <a:spcPct val="107000"/>
              </a:lnSpc>
              <a:spcAft>
                <a:spcPts val="800"/>
              </a:spcAft>
              <a:buFont typeface="+mj-lt"/>
              <a:buAutoNum type="romanLcPeriod"/>
            </a:pPr>
            <a:r>
              <a:rPr lang="en-IN" dirty="0" err="1">
                <a:latin typeface="Georgia" panose="02040502050405020303" pitchFamily="18" charset="0"/>
                <a:ea typeface="Calibri" panose="020F0502020204030204" pitchFamily="34" charset="0"/>
                <a:cs typeface="Times New Roman" panose="02020603050405020304" pitchFamily="18" charset="0"/>
              </a:rPr>
              <a:t>Kneighbors</a:t>
            </a:r>
            <a:r>
              <a:rPr lang="en-IN" dirty="0">
                <a:latin typeface="Georgia" panose="02040502050405020303" pitchFamily="18" charset="0"/>
                <a:ea typeface="Calibri" panose="020F0502020204030204" pitchFamily="34" charset="0"/>
                <a:cs typeface="Times New Roman" panose="02020603050405020304" pitchFamily="18" charset="0"/>
              </a:rPr>
              <a:t> </a:t>
            </a:r>
            <a:r>
              <a:rPr lang="en-IN" dirty="0" err="1" smtClean="0">
                <a:latin typeface="Georgia" panose="02040502050405020303" pitchFamily="18" charset="0"/>
                <a:ea typeface="Calibri" panose="020F0502020204030204" pitchFamily="34" charset="0"/>
                <a:cs typeface="Times New Roman" panose="02020603050405020304" pitchFamily="18" charset="0"/>
              </a:rPr>
              <a:t>Regressor</a:t>
            </a:r>
            <a:endParaRPr lang="en-IN" dirty="0">
              <a:latin typeface="Georgia" panose="02040502050405020303" pitchFamily="18" charset="0"/>
              <a:ea typeface="Calibri" panose="020F0502020204030204" pitchFamily="34" charset="0"/>
              <a:cs typeface="Times New Roman" panose="02020603050405020304" pitchFamily="18" charset="0"/>
            </a:endParaRPr>
          </a:p>
          <a:p>
            <a:pPr lvl="1">
              <a:lnSpc>
                <a:spcPct val="107000"/>
              </a:lnSpc>
              <a:spcAft>
                <a:spcPts val="800"/>
              </a:spcAft>
            </a:pPr>
            <a:r>
              <a:rPr lang="en-IN" dirty="0">
                <a:latin typeface="Georgia" panose="02040502050405020303" pitchFamily="18" charset="0"/>
                <a:ea typeface="Calibri" panose="020F0502020204030204" pitchFamily="34" charset="0"/>
                <a:cs typeface="Times New Roman" panose="02020603050405020304" pitchFamily="18" charset="0"/>
              </a:rPr>
              <a:t>I have got the best random state and maximum R2 score and then created train test split to build the above models</a:t>
            </a:r>
            <a:r>
              <a:rPr lang="en-IN" dirty="0" smtClean="0">
                <a:latin typeface="Georgia" panose="02040502050405020303" pitchFamily="18" charset="0"/>
                <a:ea typeface="Calibri" panose="020F0502020204030204" pitchFamily="34" charset="0"/>
                <a:cs typeface="Times New Roman" panose="02020603050405020304" pitchFamily="18" charset="0"/>
              </a:rPr>
              <a:t>.</a:t>
            </a:r>
            <a:endParaRPr lang="en-IN"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9348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52400"/>
            <a:ext cx="8915400" cy="551882"/>
          </a:xfrm>
          <a:prstGeom prst="rect">
            <a:avLst/>
          </a:prstGeom>
        </p:spPr>
        <p:txBody>
          <a:bodyPr wrap="square">
            <a:spAutoFit/>
          </a:bodyPr>
          <a:lstStyle/>
          <a:p>
            <a:pPr lvl="1" algn="ctr">
              <a:lnSpc>
                <a:spcPct val="107000"/>
              </a:lnSpc>
              <a:spcAft>
                <a:spcPts val="800"/>
              </a:spcAft>
            </a:pPr>
            <a:r>
              <a:rPr lang="en-IN" sz="3000" b="1" dirty="0">
                <a:latin typeface="Georgia" panose="02040502050405020303" pitchFamily="18" charset="0"/>
                <a:ea typeface="Calibri" panose="020F0502020204030204" pitchFamily="34" charset="0"/>
                <a:cs typeface="Times New Roman" panose="02020603050405020304" pitchFamily="18" charset="0"/>
              </a:rPr>
              <a:t>Decision Tree </a:t>
            </a:r>
            <a:r>
              <a:rPr lang="en-IN" sz="3000" b="1" dirty="0" err="1">
                <a:latin typeface="Georgia" panose="02040502050405020303" pitchFamily="18" charset="0"/>
                <a:ea typeface="Calibri" panose="020F0502020204030204" pitchFamily="34" charset="0"/>
                <a:cs typeface="Times New Roman" panose="02020603050405020304" pitchFamily="18" charset="0"/>
              </a:rPr>
              <a:t>Regressor</a:t>
            </a:r>
            <a:endParaRPr lang="en-IN" sz="3000" b="1" dirty="0">
              <a:latin typeface="Georgia" panose="02040502050405020303"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251"/>
          <a:stretch>
            <a:fillRect/>
          </a:stretch>
        </p:blipFill>
        <p:spPr bwMode="auto">
          <a:xfrm>
            <a:off x="304800" y="768906"/>
            <a:ext cx="3962400" cy="2355622"/>
          </a:xfrm>
          <a:prstGeom prst="rect">
            <a:avLst/>
          </a:prstGeom>
          <a:noFill/>
          <a:ln>
            <a:noFill/>
          </a:ln>
        </p:spPr>
      </p:pic>
      <p:sp>
        <p:nvSpPr>
          <p:cNvPr id="5" name="Rectangle 4"/>
          <p:cNvSpPr/>
          <p:nvPr/>
        </p:nvSpPr>
        <p:spPr>
          <a:xfrm>
            <a:off x="4267200" y="768906"/>
            <a:ext cx="4648200" cy="2200089"/>
          </a:xfrm>
          <a:prstGeom prst="rect">
            <a:avLst/>
          </a:prstGeom>
        </p:spPr>
        <p:txBody>
          <a:bodyPr wrap="square">
            <a:spAutoFit/>
          </a:bodyPr>
          <a:lstStyle/>
          <a:p>
            <a:pPr marL="342900" lvl="0" indent="-342900" algn="just">
              <a:lnSpc>
                <a:spcPct val="107000"/>
              </a:lnSpc>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Created the Decision Tree </a:t>
            </a:r>
            <a:r>
              <a:rPr lang="en-IN" sz="16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Regressor</a:t>
            </a: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 model and checked for its evaluation metrics. The model is giving an R2 score of 92.45%.</a:t>
            </a:r>
            <a:endParaRPr lang="en-IN" sz="1600" dirty="0">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the model has given.</a:t>
            </a:r>
            <a:endParaRPr lang="en-IN" sz="1600" dirty="0">
              <a:latin typeface="Georgia" panose="02040502050405020303"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6118"/>
          <a:stretch>
            <a:fillRect/>
          </a:stretch>
        </p:blipFill>
        <p:spPr bwMode="auto">
          <a:xfrm>
            <a:off x="304800" y="3886200"/>
            <a:ext cx="3962400" cy="2743200"/>
          </a:xfrm>
          <a:prstGeom prst="rect">
            <a:avLst/>
          </a:prstGeom>
          <a:noFill/>
          <a:ln>
            <a:noFill/>
          </a:ln>
        </p:spPr>
      </p:pic>
      <p:sp>
        <p:nvSpPr>
          <p:cNvPr id="7" name="Rectangle 6"/>
          <p:cNvSpPr/>
          <p:nvPr/>
        </p:nvSpPr>
        <p:spPr>
          <a:xfrm>
            <a:off x="1647963" y="3244334"/>
            <a:ext cx="5848075" cy="584775"/>
          </a:xfrm>
          <a:prstGeom prst="rect">
            <a:avLst/>
          </a:prstGeom>
        </p:spPr>
        <p:txBody>
          <a:bodyPr wrap="none">
            <a:spAutoFit/>
          </a:bodyPr>
          <a:lstStyle/>
          <a:p>
            <a:pPr algn="ctr"/>
            <a:r>
              <a:rPr lang="en-US" sz="3200" b="1" dirty="0">
                <a:latin typeface="Georgia" panose="02040502050405020303" pitchFamily="18" charset="0"/>
              </a:rPr>
              <a:t>Random Forest </a:t>
            </a:r>
            <a:r>
              <a:rPr lang="en-US" sz="3200" b="1" dirty="0" err="1">
                <a:latin typeface="Georgia" panose="02040502050405020303" pitchFamily="18" charset="0"/>
              </a:rPr>
              <a:t>Regressor</a:t>
            </a:r>
            <a:r>
              <a:rPr lang="en-US" sz="3200" b="1" dirty="0">
                <a:latin typeface="Georgia" panose="02040502050405020303" pitchFamily="18" charset="0"/>
              </a:rPr>
              <a:t>:</a:t>
            </a:r>
            <a:endParaRPr lang="en-US" sz="3200" b="1" dirty="0">
              <a:latin typeface="Georgia" panose="02040502050405020303" pitchFamily="18" charset="0"/>
            </a:endParaRPr>
          </a:p>
        </p:txBody>
      </p:sp>
      <p:sp>
        <p:nvSpPr>
          <p:cNvPr id="8" name="Rectangle 7"/>
          <p:cNvSpPr/>
          <p:nvPr/>
        </p:nvSpPr>
        <p:spPr>
          <a:xfrm>
            <a:off x="4343400" y="3886200"/>
            <a:ext cx="4572000" cy="2232984"/>
          </a:xfrm>
          <a:prstGeom prst="rect">
            <a:avLst/>
          </a:prstGeom>
        </p:spPr>
        <p:txBody>
          <a:bodyPr>
            <a:spAutoFit/>
          </a:bodyPr>
          <a:lstStyle/>
          <a:p>
            <a:pPr marL="342900" lvl="0" indent="-342900" algn="just">
              <a:lnSpc>
                <a:spcPct val="107000"/>
              </a:lnSpc>
              <a:buFont typeface="Wingdings" panose="05000000000000000000" pitchFamily="2" charset="2"/>
              <a:buChar char=""/>
            </a:pP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Created Random Forest </a:t>
            </a:r>
            <a:r>
              <a:rPr lang="en-IN" sz="1600" dirty="0" err="1">
                <a:solidFill>
                  <a:srgbClr val="000000"/>
                </a:solidFill>
                <a:latin typeface="Georgia" panose="02040502050405020303" pitchFamily="18" charset="0"/>
                <a:ea typeface="Calibri" panose="020F0502020204030204" pitchFamily="34" charset="0"/>
                <a:cs typeface="Calibri" panose="020F0502020204030204" pitchFamily="34" charset="0"/>
              </a:rPr>
              <a:t>Regressor</a:t>
            </a: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 model and checked for it's evaluation metrics. The model is giving R2 score as 95.30%.</a:t>
            </a:r>
            <a:endParaRPr lang="en-IN" sz="1600" dirty="0">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solidFill>
                  <a:srgbClr val="000000"/>
                </a:solidFill>
                <a:latin typeface="Georgia" panose="02040502050405020303" pitchFamily="18" charset="0"/>
                <a:ea typeface="Calibri" panose="020F0502020204030204" pitchFamily="34" charset="0"/>
                <a:cs typeface="Calibri" panose="020F0502020204030204" pitchFamily="34" charset="0"/>
              </a:rPr>
              <a:t>From the graph we can observe how our model is mapping. In the graph we can observe the straight line which is our actual dataset and dots are the predictions that our model has given</a:t>
            </a:r>
            <a:r>
              <a:rPr lang="en-IN" dirty="0">
                <a:solidFill>
                  <a:srgbClr val="000000"/>
                </a:solidFill>
                <a:latin typeface="Georgia" panose="02040502050405020303" pitchFamily="18" charset="0"/>
                <a:ea typeface="Calibri" panose="020F0502020204030204" pitchFamily="34" charset="0"/>
                <a:cs typeface="Calibri" panose="020F0502020204030204" pitchFamily="34" charset="0"/>
              </a:rPr>
              <a:t>.</a:t>
            </a:r>
            <a:endParaRPr lang="en-IN"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8981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304800" y="152400"/>
            <a:ext cx="8610600" cy="523220"/>
          </a:xfrm>
          <a:prstGeom prst="rect">
            <a:avLst/>
          </a:prstGeom>
        </p:spPr>
        <p:txBody>
          <a:bodyPr wrap="square">
            <a:spAutoFit/>
          </a:bodyPr>
          <a:lstStyle/>
          <a:p>
            <a:pPr algn="ctr"/>
            <a:r>
              <a:rPr lang="en-US" sz="2800" b="1" dirty="0">
                <a:latin typeface="Georgia" panose="02040502050405020303" pitchFamily="18" charset="0"/>
              </a:rPr>
              <a:t>Extra Trees </a:t>
            </a:r>
            <a:r>
              <a:rPr lang="en-US" sz="2800" b="1" dirty="0" err="1">
                <a:latin typeface="Georgia" panose="02040502050405020303" pitchFamily="18" charset="0"/>
              </a:rPr>
              <a:t>Regressor</a:t>
            </a:r>
            <a:r>
              <a:rPr lang="en-US" sz="2800" b="1" dirty="0">
                <a:latin typeface="Georgia" panose="02040502050405020303" pitchFamily="18" charset="0"/>
              </a:rPr>
              <a:t>: </a:t>
            </a:r>
            <a:endParaRPr lang="en-IN" sz="2800" b="1" dirty="0">
              <a:latin typeface="Georgia" panose="02040502050405020303"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883"/>
          <a:stretch>
            <a:fillRect/>
          </a:stretch>
        </p:blipFill>
        <p:spPr bwMode="auto">
          <a:xfrm>
            <a:off x="304800" y="701201"/>
            <a:ext cx="4038600" cy="2575399"/>
          </a:xfrm>
          <a:prstGeom prst="rect">
            <a:avLst/>
          </a:prstGeom>
          <a:noFill/>
          <a:ln>
            <a:noFill/>
          </a:ln>
        </p:spPr>
      </p:pic>
      <p:sp>
        <p:nvSpPr>
          <p:cNvPr id="9" name="Rectangle 8"/>
          <p:cNvSpPr/>
          <p:nvPr/>
        </p:nvSpPr>
        <p:spPr>
          <a:xfrm>
            <a:off x="4343400" y="701201"/>
            <a:ext cx="4572000" cy="2463560"/>
          </a:xfrm>
          <a:prstGeom prst="rect">
            <a:avLst/>
          </a:prstGeom>
        </p:spPr>
        <p:txBody>
          <a:bodyPr>
            <a:spAutoFit/>
          </a:bodyPr>
          <a:lstStyle/>
          <a:p>
            <a:pPr marL="342900" lvl="0" indent="-342900" algn="just">
              <a:lnSpc>
                <a:spcPct val="107000"/>
              </a:lnSpc>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We have created the Extra Trees </a:t>
            </a:r>
            <a:r>
              <a:rPr lang="en-IN" sz="16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Regressor</a:t>
            </a: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 model and checked for its evaluation metrics.  And the model is giving an R2 score of 94.04%.</a:t>
            </a:r>
            <a:endParaRPr lang="en-IN" sz="1600" dirty="0">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600" dirty="0">
              <a:latin typeface="Georgia" panose="02040502050405020303" pitchFamily="18" charset="0"/>
              <a:ea typeface="Calibri" panose="020F0502020204030204" pitchFamily="34" charset="0"/>
              <a:cs typeface="Times New Roman" panose="02020603050405020304" pitchFamily="18" charset="0"/>
            </a:endParaRPr>
          </a:p>
        </p:txBody>
      </p:sp>
      <p:sp>
        <p:nvSpPr>
          <p:cNvPr id="10" name="Rectangle 9"/>
          <p:cNvSpPr/>
          <p:nvPr/>
        </p:nvSpPr>
        <p:spPr>
          <a:xfrm>
            <a:off x="304800" y="3276600"/>
            <a:ext cx="8610600" cy="553998"/>
          </a:xfrm>
          <a:prstGeom prst="rect">
            <a:avLst/>
          </a:prstGeom>
        </p:spPr>
        <p:txBody>
          <a:bodyPr wrap="square">
            <a:spAutoFit/>
          </a:bodyPr>
          <a:lstStyle/>
          <a:p>
            <a:pPr algn="ctr"/>
            <a:r>
              <a:rPr lang="en-US" sz="3000" b="1" dirty="0">
                <a:latin typeface="Georgia" panose="02040502050405020303" pitchFamily="18" charset="0"/>
              </a:rPr>
              <a:t>Gradient Boosting </a:t>
            </a:r>
            <a:r>
              <a:rPr lang="en-US" sz="3000" b="1" dirty="0" err="1">
                <a:latin typeface="Georgia" panose="02040502050405020303" pitchFamily="18" charset="0"/>
              </a:rPr>
              <a:t>Regressor</a:t>
            </a:r>
            <a:r>
              <a:rPr lang="en-US" sz="3000" b="1" dirty="0">
                <a:latin typeface="Georgia" panose="02040502050405020303" pitchFamily="18" charset="0"/>
              </a:rPr>
              <a:t>:</a:t>
            </a:r>
            <a:endParaRPr lang="en-IN" sz="3000" b="1" dirty="0">
              <a:latin typeface="Georgia" panose="02040502050405020303" pitchFamily="18"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7555"/>
          <a:stretch>
            <a:fillRect/>
          </a:stretch>
        </p:blipFill>
        <p:spPr bwMode="auto">
          <a:xfrm>
            <a:off x="304800" y="3830598"/>
            <a:ext cx="4038600" cy="2722602"/>
          </a:xfrm>
          <a:prstGeom prst="rect">
            <a:avLst/>
          </a:prstGeom>
          <a:noFill/>
          <a:ln>
            <a:noFill/>
          </a:ln>
        </p:spPr>
      </p:pic>
      <p:sp>
        <p:nvSpPr>
          <p:cNvPr id="12" name="Rectangle 11"/>
          <p:cNvSpPr/>
          <p:nvPr/>
        </p:nvSpPr>
        <p:spPr>
          <a:xfrm>
            <a:off x="4343400" y="3851058"/>
            <a:ext cx="4572000" cy="2181751"/>
          </a:xfrm>
          <a:prstGeom prst="rect">
            <a:avLst/>
          </a:prstGeom>
        </p:spPr>
        <p:txBody>
          <a:bodyPr wrap="square">
            <a:spAutoFit/>
          </a:bodyPr>
          <a:lstStyle/>
          <a:p>
            <a:pPr marL="342900" lvl="0" indent="-342900" algn="just">
              <a:lnSpc>
                <a:spcPct val="107000"/>
              </a:lnSpc>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Created Gradient Boosting </a:t>
            </a:r>
            <a:r>
              <a:rPr lang="en-IN" sz="16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Regressor</a:t>
            </a: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 model and checked for its evaluation metrics. The model is giving an R2 score of 93.36%.</a:t>
            </a:r>
            <a:endParaRPr lang="en-IN" sz="1600" dirty="0">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600"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7875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04800" y="304800"/>
            <a:ext cx="8534400" cy="1015663"/>
          </a:xfrm>
          <a:prstGeom prst="rect">
            <a:avLst/>
          </a:prstGeom>
        </p:spPr>
        <p:txBody>
          <a:bodyPr wrap="square">
            <a:spAutoFit/>
          </a:bodyPr>
          <a:lstStyle/>
          <a:p>
            <a:pPr algn="ctr"/>
            <a:r>
              <a:rPr lang="en-US" sz="3000" b="1" dirty="0">
                <a:latin typeface="Georgia" panose="02040502050405020303" pitchFamily="18" charset="0"/>
              </a:rPr>
              <a:t>Extreme Gradient Boosting </a:t>
            </a:r>
            <a:r>
              <a:rPr lang="en-US" sz="3000" b="1" dirty="0" err="1">
                <a:latin typeface="Georgia" panose="02040502050405020303" pitchFamily="18" charset="0"/>
              </a:rPr>
              <a:t>Regressor</a:t>
            </a:r>
            <a:r>
              <a:rPr lang="en-US" sz="3000" b="1" dirty="0">
                <a:latin typeface="Georgia" panose="02040502050405020303" pitchFamily="18" charset="0"/>
              </a:rPr>
              <a:t> (XGB):</a:t>
            </a:r>
            <a:endParaRPr lang="en-IN" sz="3000" b="1" dirty="0">
              <a:latin typeface="Georgia" panose="02040502050405020303" pitchFamily="18"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9109"/>
          <a:stretch>
            <a:fillRect/>
          </a:stretch>
        </p:blipFill>
        <p:spPr bwMode="auto">
          <a:xfrm>
            <a:off x="304800" y="1447800"/>
            <a:ext cx="3962400" cy="2063783"/>
          </a:xfrm>
          <a:prstGeom prst="rect">
            <a:avLst/>
          </a:prstGeom>
          <a:noFill/>
          <a:ln>
            <a:noFill/>
          </a:ln>
        </p:spPr>
      </p:pic>
      <p:sp>
        <p:nvSpPr>
          <p:cNvPr id="4" name="Rectangle 3"/>
          <p:cNvSpPr/>
          <p:nvPr/>
        </p:nvSpPr>
        <p:spPr>
          <a:xfrm>
            <a:off x="4267200" y="1320463"/>
            <a:ext cx="4572000" cy="2200089"/>
          </a:xfrm>
          <a:prstGeom prst="rect">
            <a:avLst/>
          </a:prstGeom>
        </p:spPr>
        <p:txBody>
          <a:bodyPr>
            <a:spAutoFit/>
          </a:bodyPr>
          <a:lstStyle/>
          <a:p>
            <a:pPr marL="342900" lvl="0" indent="-342900" algn="just">
              <a:lnSpc>
                <a:spcPct val="107000"/>
              </a:lnSpc>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Created XGB </a:t>
            </a:r>
            <a:r>
              <a:rPr lang="en-IN" sz="16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Regressor</a:t>
            </a: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 model and checked for its evaluation metrics. The model is giving an R2 score of 94.72%.</a:t>
            </a:r>
            <a:endParaRPr lang="en-IN" sz="1600" dirty="0">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600" dirty="0">
              <a:latin typeface="Georgia" panose="02040502050405020303" pitchFamily="18" charset="0"/>
              <a:ea typeface="Calibri" panose="020F0502020204030204" pitchFamily="34" charset="0"/>
              <a:cs typeface="Times New Roman" panose="02020603050405020304" pitchFamily="18" charset="0"/>
            </a:endParaRPr>
          </a:p>
        </p:txBody>
      </p:sp>
      <p:sp>
        <p:nvSpPr>
          <p:cNvPr id="5" name="Rectangle 4"/>
          <p:cNvSpPr/>
          <p:nvPr/>
        </p:nvSpPr>
        <p:spPr>
          <a:xfrm>
            <a:off x="304800" y="3613666"/>
            <a:ext cx="8534399" cy="584775"/>
          </a:xfrm>
          <a:prstGeom prst="rect">
            <a:avLst/>
          </a:prstGeom>
        </p:spPr>
        <p:txBody>
          <a:bodyPr wrap="square">
            <a:spAutoFit/>
          </a:bodyPr>
          <a:lstStyle/>
          <a:p>
            <a:pPr algn="ctr"/>
            <a:r>
              <a:rPr lang="en-US" sz="3200" b="1" dirty="0">
                <a:latin typeface="Georgia" panose="02040502050405020303" pitchFamily="18" charset="0"/>
              </a:rPr>
              <a:t>Bagging </a:t>
            </a:r>
            <a:r>
              <a:rPr lang="en-US" sz="3200" b="1" dirty="0" err="1">
                <a:latin typeface="Georgia" panose="02040502050405020303" pitchFamily="18" charset="0"/>
              </a:rPr>
              <a:t>Regressor</a:t>
            </a:r>
            <a:r>
              <a:rPr lang="en-US" u="sng" dirty="0">
                <a:solidFill>
                  <a:schemeClr val="accent6">
                    <a:lumMod val="75000"/>
                  </a:schemeClr>
                </a:solidFill>
                <a:latin typeface="Bookman Old Style" panose="02050604050505020204" pitchFamily="18" charset="0"/>
              </a:rPr>
              <a:t>:</a:t>
            </a:r>
            <a:endParaRPr lang="en-IN" u="sng" dirty="0">
              <a:solidFill>
                <a:schemeClr val="accent6">
                  <a:lumMod val="75000"/>
                </a:schemeClr>
              </a:solidFill>
              <a:latin typeface="Bookman Old Style" panose="02050604050505020204" pitchFamily="18" charset="0"/>
            </a:endParaRPr>
          </a:p>
        </p:txBody>
      </p:sp>
      <p:sp>
        <p:nvSpPr>
          <p:cNvPr id="6" name="Rectangle 5"/>
          <p:cNvSpPr/>
          <p:nvPr/>
        </p:nvSpPr>
        <p:spPr>
          <a:xfrm>
            <a:off x="4267200" y="4198440"/>
            <a:ext cx="4572000" cy="2200089"/>
          </a:xfrm>
          <a:prstGeom prst="rect">
            <a:avLst/>
          </a:prstGeom>
        </p:spPr>
        <p:txBody>
          <a:bodyPr wrap="square">
            <a:spAutoFit/>
          </a:bodyPr>
          <a:lstStyle/>
          <a:p>
            <a:pPr marL="342900" lvl="0" indent="-342900" algn="just">
              <a:lnSpc>
                <a:spcPct val="107000"/>
              </a:lnSpc>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Created Bagging </a:t>
            </a:r>
            <a:r>
              <a:rPr lang="en-IN" sz="16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Regressor</a:t>
            </a: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 model and checked for its evaluation metrics. The model is giving R2 score as 93.96%.</a:t>
            </a:r>
            <a:endParaRPr lang="en-IN" sz="1600" dirty="0">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r>
              <a:rPr lang="en-IN" sz="1600" dirty="0">
                <a:solidFill>
                  <a:srgbClr val="000000"/>
                </a:solidFill>
                <a:latin typeface="Georgia" panose="02040502050405020303" pitchFamily="18" charset="0"/>
                <a:ea typeface="Times New Roman" panose="02020603050405020304" pitchFamily="18" charset="0"/>
                <a:cs typeface="Times New Roman" panose="02020603050405020304" pitchFamily="18" charset="0"/>
              </a:rPr>
              <a:t>.</a:t>
            </a:r>
            <a:endParaRPr lang="en-IN" sz="1600" dirty="0">
              <a:latin typeface="Georgia" panose="02040502050405020303" pitchFamily="18"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7553"/>
          <a:stretch>
            <a:fillRect/>
          </a:stretch>
        </p:blipFill>
        <p:spPr bwMode="auto">
          <a:xfrm>
            <a:off x="304800" y="4198440"/>
            <a:ext cx="3962400" cy="2507159"/>
          </a:xfrm>
          <a:prstGeom prst="rect">
            <a:avLst/>
          </a:prstGeom>
          <a:noFill/>
          <a:ln>
            <a:noFill/>
          </a:ln>
        </p:spPr>
      </p:pic>
    </p:spTree>
    <p:extLst>
      <p:ext uri="{BB962C8B-B14F-4D97-AF65-F5344CB8AC3E}">
        <p14:creationId xmlns:p14="http://schemas.microsoft.com/office/powerpoint/2010/main" val="2146788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600" y="152400"/>
            <a:ext cx="8686800" cy="584775"/>
          </a:xfrm>
          <a:prstGeom prst="rect">
            <a:avLst/>
          </a:prstGeom>
        </p:spPr>
        <p:txBody>
          <a:bodyPr wrap="square">
            <a:spAutoFit/>
          </a:bodyPr>
          <a:lstStyle/>
          <a:p>
            <a:pPr algn="ctr"/>
            <a:r>
              <a:rPr lang="en-US" sz="3200" b="1" dirty="0">
                <a:latin typeface="Georgia" panose="02040502050405020303" pitchFamily="18" charset="0"/>
              </a:rPr>
              <a:t>K Neighbors </a:t>
            </a:r>
            <a:r>
              <a:rPr lang="en-US" sz="3200" b="1" dirty="0" err="1">
                <a:latin typeface="Georgia" panose="02040502050405020303" pitchFamily="18" charset="0"/>
              </a:rPr>
              <a:t>Regressor</a:t>
            </a:r>
            <a:endParaRPr lang="en-US" sz="3200" b="1" dirty="0">
              <a:latin typeface="Georgia" panose="02040502050405020303" pitchFamily="18"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274"/>
          <a:stretch>
            <a:fillRect/>
          </a:stretch>
        </p:blipFill>
        <p:spPr bwMode="auto">
          <a:xfrm>
            <a:off x="228600" y="737175"/>
            <a:ext cx="3810000" cy="2387025"/>
          </a:xfrm>
          <a:prstGeom prst="rect">
            <a:avLst/>
          </a:prstGeom>
          <a:noFill/>
          <a:ln>
            <a:noFill/>
          </a:ln>
        </p:spPr>
      </p:pic>
      <p:sp>
        <p:nvSpPr>
          <p:cNvPr id="4" name="Rectangle 3"/>
          <p:cNvSpPr/>
          <p:nvPr/>
        </p:nvSpPr>
        <p:spPr>
          <a:xfrm>
            <a:off x="4038600" y="737175"/>
            <a:ext cx="4876800" cy="2200089"/>
          </a:xfrm>
          <a:prstGeom prst="rect">
            <a:avLst/>
          </a:prstGeom>
        </p:spPr>
        <p:txBody>
          <a:bodyPr wrap="square">
            <a:spAutoFit/>
          </a:bodyPr>
          <a:lstStyle/>
          <a:p>
            <a:pPr marL="342900" lvl="0" indent="-342900" algn="just">
              <a:lnSpc>
                <a:spcPct val="107000"/>
              </a:lnSpc>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Created the KNN </a:t>
            </a:r>
            <a:r>
              <a:rPr lang="en-IN" sz="1600"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Regressor</a:t>
            </a: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 model and checked for its evaluation metrics. The model is giving an R2 score of 87.39%.</a:t>
            </a:r>
            <a:endParaRPr lang="en-IN" sz="1600" dirty="0">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600" dirty="0">
              <a:latin typeface="Georgia" panose="02040502050405020303" pitchFamily="18" charset="0"/>
              <a:ea typeface="Calibri" panose="020F0502020204030204" pitchFamily="34" charset="0"/>
              <a:cs typeface="Times New Roman" panose="02020603050405020304" pitchFamily="18" charset="0"/>
            </a:endParaRPr>
          </a:p>
        </p:txBody>
      </p:sp>
      <p:sp>
        <p:nvSpPr>
          <p:cNvPr id="5" name="Rectangle 4"/>
          <p:cNvSpPr/>
          <p:nvPr/>
        </p:nvSpPr>
        <p:spPr>
          <a:xfrm>
            <a:off x="228599" y="3124200"/>
            <a:ext cx="8686799" cy="584775"/>
          </a:xfrm>
          <a:prstGeom prst="rect">
            <a:avLst/>
          </a:prstGeom>
        </p:spPr>
        <p:txBody>
          <a:bodyPr wrap="square">
            <a:spAutoFit/>
          </a:bodyPr>
          <a:lstStyle/>
          <a:p>
            <a:pPr algn="ctr"/>
            <a:r>
              <a:rPr lang="en-US" sz="3200" b="1" dirty="0" smtClean="0">
                <a:latin typeface="Georgia" panose="02040502050405020303" pitchFamily="18" charset="0"/>
              </a:rPr>
              <a:t>Hyper parameter Tuning:</a:t>
            </a:r>
            <a:endParaRPr lang="en-US" sz="3200" b="1" dirty="0">
              <a:latin typeface="Georgia" panose="02040502050405020303" pitchFamily="18" charset="0"/>
            </a:endParaRPr>
          </a:p>
        </p:txBody>
      </p:sp>
      <p:pic>
        <p:nvPicPr>
          <p:cNvPr id="6" name="Picture 5"/>
          <p:cNvPicPr>
            <a:picLocks noChangeAspect="1"/>
          </p:cNvPicPr>
          <p:nvPr/>
        </p:nvPicPr>
        <p:blipFill>
          <a:blip r:embed="rId4"/>
          <a:stretch>
            <a:fillRect/>
          </a:stretch>
        </p:blipFill>
        <p:spPr>
          <a:xfrm>
            <a:off x="228601" y="3708974"/>
            <a:ext cx="3810000" cy="2349925"/>
          </a:xfrm>
          <a:prstGeom prst="rect">
            <a:avLst/>
          </a:prstGeom>
        </p:spPr>
      </p:pic>
      <p:sp>
        <p:nvSpPr>
          <p:cNvPr id="7" name="Rectangle 6"/>
          <p:cNvSpPr/>
          <p:nvPr/>
        </p:nvSpPr>
        <p:spPr>
          <a:xfrm>
            <a:off x="4038600" y="3708974"/>
            <a:ext cx="4876799" cy="1459374"/>
          </a:xfrm>
          <a:prstGeom prst="rect">
            <a:avLst/>
          </a:prstGeom>
        </p:spPr>
        <p:txBody>
          <a:bodyPr wrap="square">
            <a:spAutoFit/>
          </a:bodyPr>
          <a:lstStyle/>
          <a:p>
            <a:pPr>
              <a:lnSpc>
                <a:spcPct val="107000"/>
              </a:lnSpc>
              <a:spcAft>
                <a:spcPts val="800"/>
              </a:spcAft>
            </a:pPr>
            <a:r>
              <a:rPr lang="en-IN" sz="1400" dirty="0">
                <a:ln/>
                <a:latin typeface="Georgia" panose="02040502050405020303" pitchFamily="18" charset="0"/>
                <a:ea typeface="Calibri" panose="020F0502020204030204" pitchFamily="34" charset="0"/>
                <a:cs typeface="Calibri" panose="020F0502020204030204" pitchFamily="34" charset="0"/>
              </a:rPr>
              <a:t>From the difference between the R2 score and cross-validation score, we found that the  “</a:t>
            </a:r>
            <a:r>
              <a:rPr lang="en-IN" sz="1400" dirty="0">
                <a:ln/>
                <a:latin typeface="Georgia" panose="02040502050405020303" pitchFamily="18" charset="0"/>
                <a:ea typeface="Calibri" panose="020F0502020204030204" pitchFamily="34" charset="0"/>
                <a:cs typeface="Calibri" panose="020F0502020204030204" pitchFamily="34" charset="0"/>
                <a:sym typeface="+mn-ea"/>
              </a:rPr>
              <a:t>Extra Trees  </a:t>
            </a:r>
            <a:r>
              <a:rPr lang="en-IN" sz="1400" dirty="0" err="1">
                <a:ln/>
                <a:latin typeface="Georgia" panose="02040502050405020303" pitchFamily="18" charset="0"/>
                <a:ea typeface="Calibri" panose="020F0502020204030204" pitchFamily="34" charset="0"/>
                <a:cs typeface="Calibri" panose="020F0502020204030204" pitchFamily="34" charset="0"/>
                <a:sym typeface="+mn-ea"/>
              </a:rPr>
              <a:t>Regressor</a:t>
            </a:r>
            <a:r>
              <a:rPr lang="en-IN" sz="1400" dirty="0">
                <a:ln/>
                <a:latin typeface="Georgia" panose="02040502050405020303" pitchFamily="18" charset="0"/>
                <a:ea typeface="Calibri" panose="020F0502020204030204" pitchFamily="34" charset="0"/>
                <a:cs typeface="Calibri" panose="020F0502020204030204" pitchFamily="34" charset="0"/>
              </a:rPr>
              <a:t>” has the least difference compared to other models. So, we concluded that the “</a:t>
            </a:r>
            <a:r>
              <a:rPr lang="en-IN" sz="1400" dirty="0">
                <a:ln/>
                <a:latin typeface="Georgia" panose="02040502050405020303" pitchFamily="18" charset="0"/>
                <a:ea typeface="Calibri" panose="020F0502020204030204" pitchFamily="34" charset="0"/>
                <a:cs typeface="Calibri" panose="020F0502020204030204" pitchFamily="34" charset="0"/>
                <a:sym typeface="+mn-ea"/>
              </a:rPr>
              <a:t>Extra Trees  </a:t>
            </a:r>
            <a:r>
              <a:rPr lang="en-IN" sz="1400" dirty="0" err="1">
                <a:ln/>
                <a:latin typeface="Georgia" panose="02040502050405020303" pitchFamily="18" charset="0"/>
                <a:ea typeface="Calibri" panose="020F0502020204030204" pitchFamily="34" charset="0"/>
                <a:cs typeface="Calibri" panose="020F0502020204030204" pitchFamily="34" charset="0"/>
                <a:sym typeface="+mn-ea"/>
              </a:rPr>
              <a:t>Regressor</a:t>
            </a:r>
            <a:r>
              <a:rPr lang="en-IN" sz="1400" dirty="0">
                <a:ln/>
                <a:latin typeface="Georgia" panose="02040502050405020303" pitchFamily="18" charset="0"/>
                <a:ea typeface="Calibri" panose="020F0502020204030204" pitchFamily="34" charset="0"/>
                <a:cs typeface="Calibri" panose="020F0502020204030204" pitchFamily="34" charset="0"/>
              </a:rPr>
              <a:t>” was our best fitting model. Performed </a:t>
            </a:r>
            <a:r>
              <a:rPr lang="en-IN" sz="1400" dirty="0" err="1">
                <a:ln/>
                <a:latin typeface="Georgia" panose="02040502050405020303" pitchFamily="18" charset="0"/>
                <a:ea typeface="Calibri" panose="020F0502020204030204" pitchFamily="34" charset="0"/>
                <a:cs typeface="Calibri" panose="020F0502020204030204" pitchFamily="34" charset="0"/>
              </a:rPr>
              <a:t>Hyperparameter</a:t>
            </a:r>
            <a:r>
              <a:rPr lang="en-IN" sz="1400" dirty="0">
                <a:ln/>
                <a:latin typeface="Georgia" panose="02040502050405020303" pitchFamily="18" charset="0"/>
                <a:ea typeface="Calibri" panose="020F0502020204030204" pitchFamily="34" charset="0"/>
                <a:cs typeface="Calibri" panose="020F0502020204030204" pitchFamily="34" charset="0"/>
              </a:rPr>
              <a:t> tuning to increase the best model accuracy.</a:t>
            </a:r>
            <a:endParaRPr lang="en-IN" sz="1400" dirty="0">
              <a:ln/>
              <a:latin typeface="Georgia" panose="02040502050405020303" pitchFamily="18" charset="0"/>
              <a:ea typeface="Calibri" panose="020F0502020204030204" pitchFamily="34" charset="0"/>
              <a:cs typeface="Calibri" panose="020F0502020204030204" pitchFamily="34" charset="0"/>
            </a:endParaRPr>
          </a:p>
        </p:txBody>
      </p:sp>
      <p:sp>
        <p:nvSpPr>
          <p:cNvPr id="8" name="Rectangle 7"/>
          <p:cNvSpPr/>
          <p:nvPr/>
        </p:nvSpPr>
        <p:spPr>
          <a:xfrm>
            <a:off x="4190999" y="5168348"/>
            <a:ext cx="4572000" cy="1553502"/>
          </a:xfrm>
          <a:prstGeom prst="rect">
            <a:avLst/>
          </a:prstGeom>
        </p:spPr>
        <p:txBody>
          <a:bodyPr>
            <a:spAutoFit/>
          </a:bodyPr>
          <a:lstStyle/>
          <a:p>
            <a:pPr marL="285750" indent="-285750">
              <a:lnSpc>
                <a:spcPct val="107000"/>
              </a:lnSpc>
              <a:spcAft>
                <a:spcPts val="800"/>
              </a:spcAft>
              <a:buFont typeface="Wingdings" panose="05000000000000000000" pitchFamily="2" charset="2"/>
              <a:buChar char="v"/>
            </a:pPr>
            <a:r>
              <a:rPr lang="en-IN" dirty="0">
                <a:latin typeface="Georgia" panose="02040502050405020303" pitchFamily="18" charset="0"/>
                <a:ea typeface="Calibri" panose="020F0502020204030204" pitchFamily="34" charset="0"/>
                <a:cs typeface="Calibri" panose="020F0502020204030204" pitchFamily="34" charset="0"/>
              </a:rPr>
              <a:t>I have used </a:t>
            </a:r>
            <a:r>
              <a:rPr lang="en-IN" dirty="0" err="1">
                <a:latin typeface="Georgia" panose="02040502050405020303" pitchFamily="18" charset="0"/>
                <a:ea typeface="Calibri" panose="020F0502020204030204" pitchFamily="34" charset="0"/>
                <a:cs typeface="Calibri" panose="020F0502020204030204" pitchFamily="34" charset="0"/>
              </a:rPr>
              <a:t>GridSearchCV</a:t>
            </a:r>
            <a:r>
              <a:rPr lang="en-IN" dirty="0">
                <a:latin typeface="Georgia" panose="02040502050405020303" pitchFamily="18" charset="0"/>
                <a:ea typeface="Calibri" panose="020F0502020204030204" pitchFamily="34" charset="0"/>
                <a:cs typeface="Calibri" panose="020F0502020204030204" pitchFamily="34" charset="0"/>
              </a:rPr>
              <a:t> to get the best parameters for Extra Trees  </a:t>
            </a:r>
            <a:r>
              <a:rPr lang="en-IN" dirty="0" err="1">
                <a:latin typeface="Georgia" panose="02040502050405020303" pitchFamily="18" charset="0"/>
                <a:ea typeface="Calibri" panose="020F0502020204030204" pitchFamily="34" charset="0"/>
                <a:cs typeface="Calibri" panose="020F0502020204030204" pitchFamily="34" charset="0"/>
              </a:rPr>
              <a:t>Regressor</a:t>
            </a:r>
            <a:r>
              <a:rPr lang="en-IN" dirty="0">
                <a:latin typeface="Georgia" panose="02040502050405020303" pitchFamily="18" charset="0"/>
                <a:ea typeface="Calibri" panose="020F0502020204030204" pitchFamily="34" charset="0"/>
                <a:cs typeface="Calibri" panose="020F0502020204030204" pitchFamily="34" charset="0"/>
              </a:rPr>
              <a:t> . And used all the obtained best parameters to create the accuracy of the final model.</a:t>
            </a:r>
            <a:endParaRPr lang="en-IN"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5818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04801" y="228600"/>
            <a:ext cx="8610600" cy="523220"/>
          </a:xfrm>
          <a:prstGeom prst="rect">
            <a:avLst/>
          </a:prstGeom>
        </p:spPr>
        <p:txBody>
          <a:bodyPr wrap="square">
            <a:spAutoFit/>
          </a:bodyPr>
          <a:lstStyle/>
          <a:p>
            <a:pPr algn="ctr"/>
            <a:r>
              <a:rPr lang="en-US" sz="2800" b="1" dirty="0">
                <a:latin typeface="Georgia" panose="02040502050405020303" pitchFamily="18" charset="0"/>
              </a:rPr>
              <a:t>Creating Final Model After Tuning:</a:t>
            </a:r>
            <a:endParaRPr lang="en-IN" sz="2800" b="1" dirty="0">
              <a:latin typeface="Georgia" panose="020405020504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1" y="3505200"/>
            <a:ext cx="3505199" cy="3058180"/>
          </a:xfrm>
          <a:prstGeom prst="rect">
            <a:avLst/>
          </a:prstGeom>
          <a:noFill/>
          <a:ln>
            <a:noFill/>
          </a:ln>
        </p:spPr>
      </p:pic>
      <p:sp>
        <p:nvSpPr>
          <p:cNvPr id="4" name="Rectangle 3"/>
          <p:cNvSpPr/>
          <p:nvPr/>
        </p:nvSpPr>
        <p:spPr>
          <a:xfrm>
            <a:off x="3810000" y="3309412"/>
            <a:ext cx="4953000" cy="3253968"/>
          </a:xfrm>
          <a:prstGeom prst="rect">
            <a:avLst/>
          </a:prstGeom>
        </p:spPr>
        <p:txBody>
          <a:bodyPr wrap="square">
            <a:spAutoFit/>
          </a:bodyPr>
          <a:lstStyle/>
          <a:p>
            <a:pPr marL="342900" lvl="0" indent="-342900">
              <a:lnSpc>
                <a:spcPct val="107000"/>
              </a:lnSpc>
              <a:buFont typeface="Arial" panose="020B0604020202020204" pitchFamily="34" charset="0"/>
              <a:buChar char="•"/>
            </a:pPr>
            <a:r>
              <a:rPr lang="en-IN" sz="1600" dirty="0">
                <a:ln/>
                <a:latin typeface="Georgia" panose="02040502050405020303" pitchFamily="18" charset="0"/>
                <a:ea typeface="Times New Roman" panose="02020603050405020304" pitchFamily="18" charset="0"/>
                <a:cs typeface="Calibri" panose="020F0502020204030204" pitchFamily="34" charset="0"/>
              </a:rPr>
              <a:t>I have successfully incorporated the </a:t>
            </a:r>
            <a:r>
              <a:rPr lang="en-IN" sz="1600" dirty="0" err="1">
                <a:ln/>
                <a:latin typeface="Georgia" panose="02040502050405020303" pitchFamily="18" charset="0"/>
                <a:ea typeface="Times New Roman" panose="02020603050405020304" pitchFamily="18" charset="0"/>
                <a:cs typeface="Calibri" panose="020F0502020204030204" pitchFamily="34" charset="0"/>
              </a:rPr>
              <a:t>hyperparameter</a:t>
            </a:r>
            <a:r>
              <a:rPr lang="en-IN" sz="1600" dirty="0">
                <a:ln/>
                <a:latin typeface="Georgia" panose="02040502050405020303" pitchFamily="18" charset="0"/>
                <a:ea typeface="Times New Roman" panose="02020603050405020304" pitchFamily="18" charset="0"/>
                <a:cs typeface="Calibri" panose="020F0502020204030204" pitchFamily="34" charset="0"/>
              </a:rPr>
              <a:t> tuning using the best parameters of </a:t>
            </a:r>
            <a:r>
              <a:rPr lang="en-IN" sz="1600" dirty="0">
                <a:ln/>
                <a:latin typeface="Georgia" panose="02040502050405020303" pitchFamily="18" charset="0"/>
                <a:ea typeface="Calibri" panose="020F0502020204030204" pitchFamily="34" charset="0"/>
                <a:cs typeface="Calibri" panose="020F0502020204030204" pitchFamily="34" charset="0"/>
                <a:sym typeface="+mn-ea"/>
              </a:rPr>
              <a:t>Extra Trees  </a:t>
            </a:r>
            <a:r>
              <a:rPr lang="en-IN" sz="1600" dirty="0" err="1">
                <a:ln/>
                <a:latin typeface="Georgia" panose="02040502050405020303" pitchFamily="18" charset="0"/>
                <a:ea typeface="Calibri" panose="020F0502020204030204" pitchFamily="34" charset="0"/>
                <a:cs typeface="Calibri" panose="020F0502020204030204" pitchFamily="34" charset="0"/>
                <a:sym typeface="+mn-ea"/>
              </a:rPr>
              <a:t>Regressor</a:t>
            </a:r>
            <a:r>
              <a:rPr lang="en-IN" sz="1600" dirty="0" err="1">
                <a:ln/>
                <a:latin typeface="Georgia" panose="02040502050405020303" pitchFamily="18" charset="0"/>
                <a:ea typeface="Times New Roman" panose="02020603050405020304" pitchFamily="18" charset="0"/>
                <a:cs typeface="Calibri" panose="020F0502020204030204" pitchFamily="34" charset="0"/>
              </a:rPr>
              <a:t>by</a:t>
            </a:r>
            <a:r>
              <a:rPr lang="en-IN" sz="1600" dirty="0">
                <a:ln/>
                <a:latin typeface="Georgia" panose="02040502050405020303" pitchFamily="18" charset="0"/>
                <a:ea typeface="Times New Roman" panose="02020603050405020304" pitchFamily="18" charset="0"/>
                <a:cs typeface="Calibri" panose="020F0502020204030204" pitchFamily="34" charset="0"/>
              </a:rPr>
              <a:t> using </a:t>
            </a:r>
            <a:r>
              <a:rPr lang="en-IN" sz="1600" dirty="0" err="1">
                <a:ln/>
                <a:latin typeface="Georgia" panose="02040502050405020303" pitchFamily="18" charset="0"/>
                <a:ea typeface="Times New Roman" panose="02020603050405020304" pitchFamily="18" charset="0"/>
                <a:cs typeface="Calibri" panose="020F0502020204030204" pitchFamily="34" charset="0"/>
              </a:rPr>
              <a:t>GridSearchCV</a:t>
            </a:r>
            <a:r>
              <a:rPr lang="en-IN" sz="1600" dirty="0">
                <a:ln/>
                <a:latin typeface="Georgia" panose="02040502050405020303" pitchFamily="18" charset="0"/>
                <a:ea typeface="Times New Roman" panose="02020603050405020304" pitchFamily="18" charset="0"/>
                <a:cs typeface="Calibri" panose="020F0502020204030204" pitchFamily="34" charset="0"/>
              </a:rPr>
              <a:t> and the R2 score of the model has been increased after </a:t>
            </a:r>
            <a:r>
              <a:rPr lang="en-IN" sz="1600" dirty="0" err="1">
                <a:ln/>
                <a:latin typeface="Georgia" panose="02040502050405020303" pitchFamily="18" charset="0"/>
                <a:ea typeface="Times New Roman" panose="02020603050405020304" pitchFamily="18" charset="0"/>
                <a:cs typeface="Calibri" panose="020F0502020204030204" pitchFamily="34" charset="0"/>
              </a:rPr>
              <a:t>hyperparameter</a:t>
            </a:r>
            <a:r>
              <a:rPr lang="en-IN" sz="1600" dirty="0">
                <a:ln/>
                <a:latin typeface="Georgia" panose="02040502050405020303" pitchFamily="18" charset="0"/>
                <a:ea typeface="Times New Roman" panose="02020603050405020304" pitchFamily="18" charset="0"/>
                <a:cs typeface="Calibri" panose="020F0502020204030204" pitchFamily="34" charset="0"/>
              </a:rPr>
              <a:t> tuning and received the R2 score as 94.32% which is very good.</a:t>
            </a:r>
            <a:endParaRPr lang="en-IN" sz="1600" dirty="0">
              <a:ln/>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pPr>
            <a:r>
              <a:rPr lang="en-IN" sz="1600" dirty="0">
                <a:ln/>
                <a:latin typeface="Georgia" panose="02040502050405020303" pitchFamily="18" charset="0"/>
                <a:ea typeface="Times New Roman" panose="02020603050405020304" pitchFamily="18" charset="0"/>
                <a:cs typeface="Calibri" panose="020F0502020204030204" pitchFamily="34" charset="0"/>
              </a:rPr>
              <a:t>From the graph we can observe how our final model is mapping. In the graph, we can observe the best fit line which is our actual dataset and the dots are the predictions that our best final model has given</a:t>
            </a:r>
            <a:r>
              <a:rPr lang="en-IN" sz="1600" dirty="0">
                <a:solidFill>
                  <a:srgbClr val="000000"/>
                </a:solidFill>
                <a:latin typeface="Georgia" panose="02040502050405020303" pitchFamily="18" charset="0"/>
                <a:ea typeface="Times New Roman" panose="02020603050405020304" pitchFamily="18" charset="0"/>
                <a:cs typeface="Calibri" panose="020F0502020204030204" pitchFamily="34" charset="0"/>
              </a:rPr>
              <a:t>.</a:t>
            </a:r>
            <a:endParaRPr lang="en-IN" sz="1600" dirty="0">
              <a:latin typeface="Georgia" panose="02040502050405020303" pitchFamily="18"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rotWithShape="1">
          <a:blip r:embed="rId4"/>
          <a:srcRect l="8899"/>
          <a:stretch/>
        </p:blipFill>
        <p:spPr>
          <a:xfrm>
            <a:off x="304801" y="751820"/>
            <a:ext cx="8458199" cy="2557591"/>
          </a:xfrm>
          <a:prstGeom prst="rect">
            <a:avLst/>
          </a:prstGeom>
        </p:spPr>
      </p:pic>
    </p:spTree>
    <p:extLst>
      <p:ext uri="{BB962C8B-B14F-4D97-AF65-F5344CB8AC3E}">
        <p14:creationId xmlns:p14="http://schemas.microsoft.com/office/powerpoint/2010/main" val="62943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52400" y="152400"/>
            <a:ext cx="8763000" cy="830997"/>
          </a:xfrm>
          <a:prstGeom prst="rect">
            <a:avLst/>
          </a:prstGeom>
        </p:spPr>
        <p:txBody>
          <a:bodyPr wrap="square">
            <a:spAutoFit/>
          </a:bodyPr>
          <a:lstStyle/>
          <a:p>
            <a:pPr algn="ctr"/>
            <a:r>
              <a:rPr lang="en-US" sz="2400" b="1" dirty="0">
                <a:latin typeface="Georgia" panose="02040502050405020303" pitchFamily="18" charset="0"/>
              </a:rPr>
              <a:t>Saving The Final Model And Predictions From Saved Model</a:t>
            </a:r>
            <a:endParaRPr lang="en-IN" sz="2400" b="1" dirty="0">
              <a:latin typeface="Georgia" panose="02040502050405020303"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83397"/>
            <a:ext cx="4114800" cy="294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983397"/>
            <a:ext cx="4495800" cy="294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2400" y="4114800"/>
            <a:ext cx="8763000" cy="2585323"/>
          </a:xfrm>
          <a:prstGeom prst="rect">
            <a:avLst/>
          </a:prstGeom>
        </p:spPr>
        <p:txBody>
          <a:bodyPr wrap="square">
            <a:spAutoFit/>
          </a:bodyPr>
          <a:lstStyle/>
          <a:p>
            <a:pPr marL="285750" indent="-285750">
              <a:buFont typeface="Arial" panose="020B0604020202020204" pitchFamily="34" charset="0"/>
              <a:buChar char="•"/>
            </a:pPr>
            <a:r>
              <a:rPr lang="en-IN" dirty="0">
                <a:latin typeface="Georgia" panose="02040502050405020303" pitchFamily="18" charset="0"/>
                <a:ea typeface="Calibri" panose="020F0502020204030204" pitchFamily="34" charset="0"/>
                <a:cs typeface="Calibri" panose="020F0502020204030204" pitchFamily="34" charset="0"/>
              </a:rPr>
              <a:t>I have saved my final best model using the </a:t>
            </a:r>
            <a:r>
              <a:rPr lang="en-IN" dirty="0" err="1">
                <a:latin typeface="Georgia" panose="02040502050405020303" pitchFamily="18" charset="0"/>
                <a:ea typeface="Calibri" panose="020F0502020204030204" pitchFamily="34" charset="0"/>
                <a:cs typeface="Calibri" panose="020F0502020204030204" pitchFamily="34" charset="0"/>
              </a:rPr>
              <a:t>joblib</a:t>
            </a:r>
            <a:r>
              <a:rPr lang="en-IN" dirty="0">
                <a:latin typeface="Georgia" panose="02040502050405020303" pitchFamily="18" charset="0"/>
                <a:ea typeface="Calibri" panose="020F0502020204030204" pitchFamily="34" charset="0"/>
                <a:cs typeface="Calibri" panose="020F0502020204030204" pitchFamily="34" charset="0"/>
              </a:rPr>
              <a:t> library in .</a:t>
            </a:r>
            <a:r>
              <a:rPr lang="en-IN" dirty="0" err="1">
                <a:latin typeface="Georgia" panose="02040502050405020303" pitchFamily="18" charset="0"/>
                <a:ea typeface="Calibri" panose="020F0502020204030204" pitchFamily="34" charset="0"/>
                <a:cs typeface="Calibri" panose="020F0502020204030204" pitchFamily="34" charset="0"/>
              </a:rPr>
              <a:t>pkl</a:t>
            </a:r>
            <a:r>
              <a:rPr lang="en-IN" dirty="0">
                <a:latin typeface="Georgia" panose="02040502050405020303" pitchFamily="18" charset="0"/>
                <a:ea typeface="Calibri" panose="020F0502020204030204" pitchFamily="34" charset="0"/>
                <a:cs typeface="Calibri" panose="020F0502020204030204" pitchFamily="34" charset="0"/>
              </a:rPr>
              <a:t> format and loaded the </a:t>
            </a:r>
            <a:r>
              <a:rPr lang="en-IN" dirty="0">
                <a:latin typeface="Georgia" panose="02040502050405020303" pitchFamily="18" charset="0"/>
                <a:ea typeface="Calibri" panose="020F0502020204030204" pitchFamily="34" charset="0"/>
              </a:rPr>
              <a:t>saved model for predictions. </a:t>
            </a:r>
          </a:p>
          <a:p>
            <a:pPr marL="285750" indent="-285750">
              <a:buFont typeface="Arial" panose="020B0604020202020204" pitchFamily="34" charset="0"/>
              <a:buChar char="•"/>
            </a:pPr>
            <a:r>
              <a:rPr lang="en-US" dirty="0">
                <a:latin typeface="Georgia" panose="02040502050405020303" pitchFamily="18" charset="0"/>
                <a:ea typeface="Calibri" panose="020F0502020204030204" pitchFamily="34" charset="0"/>
              </a:rPr>
              <a:t>Using the regression model, we have got the predicted sale price of the cars. From the predictions, we can notice both actual values and predicted values are almost the same.</a:t>
            </a:r>
          </a:p>
          <a:p>
            <a:pPr marL="285750" indent="-285750">
              <a:buFont typeface="Arial" panose="020B0604020202020204" pitchFamily="34" charset="0"/>
              <a:buChar char="•"/>
            </a:pPr>
            <a:r>
              <a:rPr lang="en-IN" dirty="0">
                <a:solidFill>
                  <a:srgbClr val="000000"/>
                </a:solidFill>
                <a:latin typeface="Georgia" panose="02040502050405020303" pitchFamily="18" charset="0"/>
                <a:ea typeface="Calibri" panose="020F0502020204030204" pitchFamily="34" charset="0"/>
              </a:rPr>
              <a:t>The graph shows how our final model is mapping. The plot gives the linear relation between the predicted and actual price of the used cars. The blue line is the best fitting line which gives the actual values/data and the red dots give the predicted values/data.</a:t>
            </a:r>
            <a:endParaRPr lang="en-IN" dirty="0">
              <a:latin typeface="Georgia" panose="02040502050405020303" pitchFamily="18" charset="0"/>
              <a:ea typeface="Calibri" panose="020F0502020204030204" pitchFamily="34" charset="0"/>
            </a:endParaRPr>
          </a:p>
        </p:txBody>
      </p:sp>
    </p:spTree>
    <p:extLst>
      <p:ext uri="{BB962C8B-B14F-4D97-AF65-F5344CB8AC3E}">
        <p14:creationId xmlns:p14="http://schemas.microsoft.com/office/powerpoint/2010/main" val="351310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600" y="76200"/>
            <a:ext cx="8610600" cy="584775"/>
          </a:xfrm>
          <a:prstGeom prst="rect">
            <a:avLst/>
          </a:prstGeom>
        </p:spPr>
        <p:txBody>
          <a:bodyPr wrap="square">
            <a:spAutoFit/>
          </a:bodyPr>
          <a:lstStyle/>
          <a:p>
            <a:pPr algn="ctr"/>
            <a:r>
              <a:rPr lang="en-US" sz="3200" b="1" dirty="0">
                <a:solidFill>
                  <a:schemeClr val="bg1"/>
                </a:solidFill>
                <a:latin typeface="Georgia" panose="02040502050405020303" pitchFamily="18" charset="0"/>
              </a:rPr>
              <a:t>Conclusion:</a:t>
            </a:r>
            <a:endParaRPr lang="en-IN" sz="3200" b="1" dirty="0">
              <a:solidFill>
                <a:schemeClr val="bg1"/>
              </a:solidFill>
              <a:latin typeface="Georgia" panose="02040502050405020303" pitchFamily="18" charset="0"/>
            </a:endParaRPr>
          </a:p>
        </p:txBody>
      </p:sp>
      <p:sp>
        <p:nvSpPr>
          <p:cNvPr id="3" name="Rectangle 2"/>
          <p:cNvSpPr/>
          <p:nvPr/>
        </p:nvSpPr>
        <p:spPr>
          <a:xfrm>
            <a:off x="0" y="660975"/>
            <a:ext cx="9144000" cy="5863144"/>
          </a:xfrm>
          <a:prstGeom prst="rect">
            <a:avLst/>
          </a:prstGeom>
        </p:spPr>
        <p:txBody>
          <a:bodyPr wrap="square">
            <a:spAutoFit/>
          </a:bodyPr>
          <a:lstStyle/>
          <a:p>
            <a:pPr marL="285750" indent="-285750">
              <a:buFont typeface="Wingdings" panose="05000000000000000000" pitchFamily="2" charset="2"/>
              <a:buChar char="Ø"/>
            </a:pPr>
            <a:r>
              <a:rPr lang="en-US" sz="1500" dirty="0">
                <a:solidFill>
                  <a:schemeClr val="bg1"/>
                </a:solidFill>
                <a:latin typeface="Georgia" panose="02040502050405020303" pitchFamily="18" charset="0"/>
              </a:rPr>
              <a:t>The case study aims to give an idea of applying Machine Learning algorithms to predict the sale price of used cars. After the completion of this project, we got an insight into how to collect data, pre-process the data, analyze and clean the data and build a model.</a:t>
            </a:r>
          </a:p>
          <a:p>
            <a:pPr marL="285750" indent="-285750">
              <a:buFont typeface="Wingdings" panose="05000000000000000000" pitchFamily="2" charset="2"/>
              <a:buChar char="Ø"/>
            </a:pPr>
            <a:r>
              <a:rPr lang="en-US" sz="1500" dirty="0">
                <a:solidFill>
                  <a:schemeClr val="bg1"/>
                </a:solidFill>
                <a:latin typeface="Georgia" panose="02040502050405020303" pitchFamily="18" charset="0"/>
              </a:rPr>
              <a:t>First we collected the used car data from the website </a:t>
            </a:r>
            <a:r>
              <a:rPr lang="en-US" sz="1500" u="sng" dirty="0">
                <a:solidFill>
                  <a:schemeClr val="bg1"/>
                </a:solidFill>
                <a:latin typeface="Georgia" panose="02040502050405020303" pitchFamily="18" charset="0"/>
                <a:hlinkClick r:id="rId3"/>
              </a:rPr>
              <a:t>www.cardekho.com</a:t>
            </a:r>
            <a:r>
              <a:rPr lang="en-US" sz="1500" dirty="0">
                <a:solidFill>
                  <a:schemeClr val="bg1"/>
                </a:solidFill>
                <a:latin typeface="Georgia" panose="02040502050405020303" pitchFamily="18" charset="0"/>
              </a:rPr>
              <a:t> and it was done by using Web scraping using the framework Selenium, which has the advantage of automating our process of collecting data. We collected almost 12608 of data which contained the selling price of the used cars and other related features. Then, the scrapped data was saved in an excel file so that we can use it further and analyze the data.</a:t>
            </a:r>
          </a:p>
          <a:p>
            <a:pPr marL="285750" indent="-285750">
              <a:buFont typeface="Wingdings" panose="05000000000000000000" pitchFamily="2" charset="2"/>
              <a:buChar char="Ø"/>
            </a:pPr>
            <a:r>
              <a:rPr lang="en-US" sz="1500" dirty="0">
                <a:solidFill>
                  <a:schemeClr val="bg1"/>
                </a:solidFill>
                <a:latin typeface="Georgia" panose="02040502050405020303" pitchFamily="18" charset="0"/>
              </a:rPr>
              <a:t>Then we loaded the dataset and have done data cleaning, EDA process, and pre-processing techniques like checking outliers, skewness, correlation, scaling data, </a:t>
            </a:r>
            <a:r>
              <a:rPr lang="en-US" sz="1500" dirty="0" smtClean="0">
                <a:solidFill>
                  <a:schemeClr val="bg1"/>
                </a:solidFill>
                <a:latin typeface="Georgia" panose="02040502050405020303" pitchFamily="18" charset="0"/>
              </a:rPr>
              <a:t>etc. </a:t>
            </a:r>
            <a:r>
              <a:rPr lang="en-US" sz="1500" dirty="0">
                <a:solidFill>
                  <a:schemeClr val="bg1"/>
                </a:solidFill>
                <a:latin typeface="Georgia" panose="02040502050405020303" pitchFamily="18" charset="0"/>
              </a:rPr>
              <a:t>and got better insights from data visualization.</a:t>
            </a:r>
          </a:p>
          <a:p>
            <a:pPr marL="285750" indent="-285750">
              <a:buFont typeface="Wingdings" panose="05000000000000000000" pitchFamily="2" charset="2"/>
              <a:buChar char="Ø"/>
            </a:pPr>
            <a:r>
              <a:rPr lang="en-US" sz="1500" dirty="0">
                <a:solidFill>
                  <a:schemeClr val="bg1"/>
                </a:solidFill>
                <a:latin typeface="Georgia" panose="02040502050405020303" pitchFamily="18" charset="0"/>
              </a:rPr>
              <a:t>From the visualizations we got to know that the continuous numerical variables have some positive linear relation with the “</a:t>
            </a:r>
            <a:r>
              <a:rPr lang="en-US" sz="1500" dirty="0" err="1">
                <a:solidFill>
                  <a:schemeClr val="bg1"/>
                </a:solidFill>
                <a:latin typeface="Georgia" panose="02040502050405020303" pitchFamily="18" charset="0"/>
              </a:rPr>
              <a:t>Car_Price</a:t>
            </a:r>
            <a:r>
              <a:rPr lang="en-US" sz="1500" dirty="0">
                <a:solidFill>
                  <a:schemeClr val="bg1"/>
                </a:solidFill>
                <a:latin typeface="Georgia" panose="02040502050405020303" pitchFamily="18" charset="0"/>
              </a:rPr>
              <a:t>”. By comparing car price and categorical variables we got to know that the cars having automatic gear transmission, cars from the city Bangalore, cars using petrol and diesel as fuels, cars having brands Benz and BMW, and cars with 5-7 seating capacity have a high sale price. While comparing continuous numerical variables and </a:t>
            </a:r>
            <a:r>
              <a:rPr lang="en-US" sz="1500" dirty="0" err="1">
                <a:solidFill>
                  <a:schemeClr val="bg1"/>
                </a:solidFill>
                <a:latin typeface="Georgia" panose="02040502050405020303" pitchFamily="18" charset="0"/>
              </a:rPr>
              <a:t>Car_Price</a:t>
            </a:r>
            <a:r>
              <a:rPr lang="en-US" sz="1500" dirty="0">
                <a:solidFill>
                  <a:schemeClr val="bg1"/>
                </a:solidFill>
                <a:latin typeface="Georgia" panose="02040502050405020303" pitchFamily="18" charset="0"/>
              </a:rPr>
              <a:t> we found that cars which are having good mileage, engine displacement, and less running in km have a good linear relationship with the price that is the cars with this kind of quality have high selling prices.</a:t>
            </a:r>
          </a:p>
          <a:p>
            <a:pPr marL="285750" indent="-285750">
              <a:buFont typeface="Wingdings" panose="05000000000000000000" pitchFamily="2" charset="2"/>
              <a:buChar char="Ø"/>
            </a:pPr>
            <a:r>
              <a:rPr lang="en-US" sz="1500" dirty="0">
                <a:solidFill>
                  <a:schemeClr val="bg1"/>
                </a:solidFill>
                <a:latin typeface="Georgia" panose="02040502050405020303" pitchFamily="18" charset="0"/>
              </a:rPr>
              <a:t>After separating our train and test data, we started running different ML regression algorithms to find out the best performing model based on different metrics like R2 Score MAE, MSE, and RMSE. We got </a:t>
            </a:r>
            <a:r>
              <a:rPr lang="en-US" sz="1500" dirty="0" smtClean="0">
                <a:solidFill>
                  <a:schemeClr val="bg1"/>
                </a:solidFill>
                <a:latin typeface="Georgia" panose="02040502050405020303" pitchFamily="18" charset="0"/>
              </a:rPr>
              <a:t>XG Boost </a:t>
            </a:r>
            <a:r>
              <a:rPr lang="en-US" sz="1500" dirty="0" err="1">
                <a:solidFill>
                  <a:schemeClr val="bg1"/>
                </a:solidFill>
                <a:latin typeface="Georgia" panose="02040502050405020303" pitchFamily="18" charset="0"/>
              </a:rPr>
              <a:t>Regressor</a:t>
            </a:r>
            <a:r>
              <a:rPr lang="en-US" sz="1500" dirty="0">
                <a:solidFill>
                  <a:schemeClr val="bg1"/>
                </a:solidFill>
                <a:latin typeface="Georgia" panose="02040502050405020303" pitchFamily="18" charset="0"/>
              </a:rPr>
              <a:t> as the best model among all the models as it gave the least difference in R2 score and cross-validation score and also low evaluation metrics compared to other models. On this basis, we performed the </a:t>
            </a:r>
            <a:r>
              <a:rPr lang="en-US" sz="1500" dirty="0" smtClean="0">
                <a:solidFill>
                  <a:schemeClr val="bg1"/>
                </a:solidFill>
                <a:latin typeface="Georgia" panose="02040502050405020303" pitchFamily="18" charset="0"/>
              </a:rPr>
              <a:t>Hyper parameter </a:t>
            </a:r>
            <a:r>
              <a:rPr lang="en-US" sz="1500" dirty="0">
                <a:solidFill>
                  <a:schemeClr val="bg1"/>
                </a:solidFill>
                <a:latin typeface="Georgia" panose="02040502050405020303" pitchFamily="18" charset="0"/>
              </a:rPr>
              <a:t>tuning to find out the best parameter and improve the scores. The R2 score increased after tuning so, we concluded that </a:t>
            </a:r>
            <a:r>
              <a:rPr lang="en-US" sz="1500" smtClean="0">
                <a:solidFill>
                  <a:schemeClr val="bg1"/>
                </a:solidFill>
                <a:latin typeface="Georgia" panose="02040502050405020303" pitchFamily="18" charset="0"/>
              </a:rPr>
              <a:t>XGBoost</a:t>
            </a:r>
            <a:r>
              <a:rPr lang="en-US" sz="1500" dirty="0" smtClean="0">
                <a:solidFill>
                  <a:schemeClr val="bg1"/>
                </a:solidFill>
                <a:latin typeface="Georgia" panose="02040502050405020303" pitchFamily="18" charset="0"/>
              </a:rPr>
              <a:t> </a:t>
            </a:r>
            <a:r>
              <a:rPr lang="en-US" sz="1500" dirty="0" err="1">
                <a:solidFill>
                  <a:schemeClr val="bg1"/>
                </a:solidFill>
                <a:latin typeface="Georgia" panose="02040502050405020303" pitchFamily="18" charset="0"/>
              </a:rPr>
              <a:t>Regressor</a:t>
            </a:r>
            <a:r>
              <a:rPr lang="en-US" sz="1500" dirty="0">
                <a:solidFill>
                  <a:schemeClr val="bg1"/>
                </a:solidFill>
                <a:latin typeface="Georgia" panose="02040502050405020303" pitchFamily="18" charset="0"/>
              </a:rPr>
              <a:t> was the best model as it was given a high R2 score after tuning</a:t>
            </a:r>
            <a:r>
              <a:rPr lang="en-US" sz="1500" dirty="0" smtClean="0">
                <a:solidFill>
                  <a:schemeClr val="bg1"/>
                </a:solidFill>
                <a:latin typeface="Georgia" panose="02040502050405020303" pitchFamily="18" charset="0"/>
              </a:rPr>
              <a:t>.</a:t>
            </a:r>
            <a:endParaRPr lang="en-US" sz="15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403003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879"/>
            <a:ext cx="8229600" cy="940279"/>
          </a:xfrm>
        </p:spPr>
        <p:txBody>
          <a:bodyPr/>
          <a:lstStyle/>
          <a:p>
            <a:r>
              <a:rPr lang="en-US" b="1" dirty="0" smtClean="0">
                <a:latin typeface="Georgia" panose="02040502050405020303" pitchFamily="18" charset="0"/>
              </a:rPr>
              <a:t>Introduction:</a:t>
            </a:r>
            <a:endParaRPr lang="en-US" b="1" dirty="0">
              <a:latin typeface="Georgia" panose="02040502050405020303" pitchFamily="18" charset="0"/>
            </a:endParaRPr>
          </a:p>
        </p:txBody>
      </p:sp>
      <p:sp>
        <p:nvSpPr>
          <p:cNvPr id="3" name="Content Placeholder 2"/>
          <p:cNvSpPr>
            <a:spLocks noGrp="1"/>
          </p:cNvSpPr>
          <p:nvPr>
            <p:ph idx="1"/>
          </p:nvPr>
        </p:nvSpPr>
        <p:spPr>
          <a:xfrm>
            <a:off x="35942" y="914400"/>
            <a:ext cx="9031857" cy="5867400"/>
          </a:xfrm>
        </p:spPr>
        <p:txBody>
          <a:bodyPr>
            <a:normAutofit fontScale="25000" lnSpcReduction="20000"/>
          </a:bodyPr>
          <a:lstStyle/>
          <a:p>
            <a:pPr marL="285750" indent="-285750" algn="just">
              <a:lnSpc>
                <a:spcPct val="107000"/>
              </a:lnSpc>
              <a:spcAft>
                <a:spcPts val="800"/>
              </a:spcAft>
              <a:buFont typeface="Wingdings" panose="05000000000000000000" pitchFamily="2" charset="2"/>
              <a:buChar char="ü"/>
            </a:pPr>
            <a:r>
              <a:rPr lang="en-IN" sz="7200" dirty="0" smtClean="0">
                <a:effectLst/>
                <a:latin typeface="Georgia" panose="02040502050405020303" pitchFamily="18" charset="0"/>
                <a:ea typeface="Calibri" panose="020F0502020204030204" pitchFamily="34" charset="0"/>
              </a:rPr>
              <a:t>Predicting the price of used cars is an important and interesting problem. </a:t>
            </a:r>
            <a:r>
              <a:rPr lang="en-IN" sz="7200" dirty="0" smtClean="0">
                <a:effectLst/>
                <a:latin typeface="Georgia" panose="02040502050405020303" pitchFamily="18" charset="0"/>
                <a:ea typeface="Calibri" panose="020F0502020204030204" pitchFamily="34" charset="0"/>
                <a:cs typeface="Times New Roman" panose="02020603050405020304" pitchFamily="18" charset="0"/>
              </a:rPr>
              <a:t>Predicting the resale value of a car is not a simple task. It is trite knowledge that the value of used cars depends on several factors. </a:t>
            </a:r>
          </a:p>
          <a:p>
            <a:pPr marL="285750" indent="-285750" algn="just">
              <a:lnSpc>
                <a:spcPct val="107000"/>
              </a:lnSpc>
              <a:spcAft>
                <a:spcPts val="800"/>
              </a:spcAft>
              <a:buFont typeface="Wingdings" panose="05000000000000000000" pitchFamily="2" charset="2"/>
              <a:buChar char="ü"/>
            </a:pPr>
            <a:r>
              <a:rPr lang="en-IN" sz="7200" dirty="0" smtClean="0">
                <a:effectLst/>
                <a:latin typeface="Georgia" panose="02040502050405020303" pitchFamily="18" charset="0"/>
                <a:ea typeface="Calibri" panose="020F0502020204030204" pitchFamily="34" charset="0"/>
                <a:cs typeface="Times New Roman" panose="02020603050405020304" pitchFamily="18" charset="0"/>
              </a:rPr>
              <a:t>The most important factors are usually the age of the car, its make (model), the origin of the car (the original location of the manufacturer), its mileage (the number of kilometres it has run), and its horsepower (amount of power that an engine produces). </a:t>
            </a:r>
          </a:p>
          <a:p>
            <a:pPr marL="285750" indent="-285750" algn="just">
              <a:lnSpc>
                <a:spcPct val="107000"/>
              </a:lnSpc>
              <a:spcAft>
                <a:spcPts val="800"/>
              </a:spcAft>
              <a:buFont typeface="Wingdings" panose="05000000000000000000" pitchFamily="2" charset="2"/>
              <a:buChar char="ü"/>
            </a:pPr>
            <a:r>
              <a:rPr lang="en-IN" sz="7200" dirty="0" smtClean="0">
                <a:effectLst/>
                <a:latin typeface="Georgia" panose="02040502050405020303" pitchFamily="18" charset="0"/>
                <a:ea typeface="Calibri" panose="020F0502020204030204" pitchFamily="34" charset="0"/>
                <a:cs typeface="Times New Roman" panose="02020603050405020304" pitchFamily="18" charset="0"/>
              </a:rPr>
              <a:t>Due to rising fuel prices, fuel economy is also of prime importance. Unfortunately, in practice, most people do not know exactly how much fuel their car consumes for each km driven. Other factors such as the type of fuel it uses, the interior style, the braking system, engine displacement, its size, number of doors, paint colour, the weight of the car, consumer reviews, its physical state, and whether it is automatic or manual transmission, whether it belonged to an individual or a company and other options such as air conditioner, sound system, power steering all may influence the price as well. </a:t>
            </a:r>
          </a:p>
          <a:p>
            <a:pPr marL="285750" indent="-285750" algn="just">
              <a:lnSpc>
                <a:spcPct val="107000"/>
              </a:lnSpc>
              <a:spcAft>
                <a:spcPts val="800"/>
              </a:spcAft>
              <a:buFont typeface="Wingdings" panose="05000000000000000000" pitchFamily="2" charset="2"/>
              <a:buChar char="ü"/>
            </a:pPr>
            <a:r>
              <a:rPr lang="en-IN" sz="7200" dirty="0" smtClean="0">
                <a:effectLst/>
                <a:latin typeface="Georgia" panose="02040502050405020303" pitchFamily="18" charset="0"/>
                <a:ea typeface="Calibri" panose="020F0502020204030204" pitchFamily="34" charset="0"/>
                <a:cs typeface="Times New Roman" panose="02020603050405020304" pitchFamily="18" charset="0"/>
              </a:rPr>
              <a:t>Some special factors </a:t>
            </a:r>
            <a:r>
              <a:rPr lang="en-US" sz="7200" dirty="0" smtClean="0">
                <a:effectLst/>
                <a:latin typeface="Georgia" panose="02040502050405020303" pitchFamily="18" charset="0"/>
                <a:ea typeface="Calibri" panose="020F0502020204030204" pitchFamily="34" charset="0"/>
                <a:cs typeface="Times New Roman" panose="02020603050405020304" pitchFamily="18" charset="0"/>
              </a:rPr>
              <a:t>buyers attach importance to are the location</a:t>
            </a:r>
            <a:r>
              <a:rPr lang="en-IN" sz="7200" dirty="0" smtClean="0">
                <a:effectLst/>
                <a:latin typeface="Georgia" panose="02040502050405020303" pitchFamily="18" charset="0"/>
                <a:ea typeface="Calibri" panose="020F0502020204030204" pitchFamily="34" charset="0"/>
                <a:cs typeface="Times New Roman" panose="02020603050405020304" pitchFamily="18" charset="0"/>
              </a:rPr>
              <a:t> of previous owners, and whether the car had been involved in serious accidents. The look and feel of the car certainly contribute a lot to the price. As we can see, the price depends on a large number of factors. Unfortunately, information about all these factors is not always available and the buyer must decide to purchase at a certain price based on a few factors only. </a:t>
            </a:r>
            <a:r>
              <a:rPr lang="en-US" sz="7200" dirty="0" smtClean="0">
                <a:effectLst/>
                <a:latin typeface="Georgia" panose="02040502050405020303" pitchFamily="18" charset="0"/>
                <a:ea typeface="Calibri" panose="020F0502020204030204" pitchFamily="34" charset="0"/>
                <a:cs typeface="Times New Roman" panose="02020603050405020304" pitchFamily="18" charset="0"/>
              </a:rPr>
              <a:t>We have considered only a small subset of the more important factors in this work</a:t>
            </a:r>
            <a:r>
              <a:rPr lang="en-IN" sz="7200" dirty="0" smtClean="0">
                <a:effectLst/>
                <a:latin typeface="Georgia" panose="02040502050405020303" pitchFamily="18" charset="0"/>
                <a:ea typeface="Calibri" panose="020F0502020204030204" pitchFamily="34" charset="0"/>
                <a:cs typeface="Times New Roman" panose="02020603050405020304" pitchFamily="18" charset="0"/>
              </a:rPr>
              <a:t>.</a:t>
            </a:r>
            <a:endParaRPr lang="en-IN" sz="7200" dirty="0" smtClean="0">
              <a:latin typeface="Georgia" panose="02040502050405020303" pitchFamily="18" charset="0"/>
            </a:endParaRPr>
          </a:p>
          <a:p>
            <a:endParaRPr lang="en-US" dirty="0"/>
          </a:p>
        </p:txBody>
      </p:sp>
      <p:sp>
        <p:nvSpPr>
          <p:cNvPr id="4" name="AutoShape 4" descr="Speed Up Car Powerpoint Templates - Car &amp; Transportation, Sports - Free PPT  Backgrounds and Templa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Speed Up Car Powerpoint Templates - Car &amp; Transportation, Sports - Free PPT  Backgrounds and Templat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810020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51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287000" y="1219200"/>
            <a:ext cx="152400" cy="198438"/>
          </a:xfrm>
        </p:spPr>
        <p:txBody>
          <a:bodyPr>
            <a:normAutofit fontScale="90000"/>
          </a:bodyPr>
          <a:lstStyle/>
          <a:p>
            <a:endParaRPr lang="en-US" dirty="0"/>
          </a:p>
        </p:txBody>
      </p:sp>
      <p:sp>
        <p:nvSpPr>
          <p:cNvPr id="5" name="Text Placeholder 4"/>
          <p:cNvSpPr>
            <a:spLocks noGrp="1"/>
          </p:cNvSpPr>
          <p:nvPr>
            <p:ph type="body" idx="1"/>
          </p:nvPr>
        </p:nvSpPr>
        <p:spPr>
          <a:xfrm>
            <a:off x="155575" y="0"/>
            <a:ext cx="4343400" cy="639762"/>
          </a:xfrm>
        </p:spPr>
        <p:txBody>
          <a:bodyPr/>
          <a:lstStyle/>
          <a:p>
            <a:pPr algn="ctr"/>
            <a:r>
              <a:rPr lang="en-US" dirty="0" smtClean="0">
                <a:latin typeface="Georgia" panose="02040502050405020303" pitchFamily="18" charset="0"/>
              </a:rPr>
              <a:t>Problem Statement</a:t>
            </a:r>
            <a:endParaRPr lang="en-IN" dirty="0" smtClean="0">
              <a:latin typeface="Georgia" panose="02040502050405020303" pitchFamily="18" charset="0"/>
            </a:endParaRPr>
          </a:p>
        </p:txBody>
      </p:sp>
      <p:sp>
        <p:nvSpPr>
          <p:cNvPr id="6" name="Content Placeholder 5"/>
          <p:cNvSpPr>
            <a:spLocks noGrp="1"/>
          </p:cNvSpPr>
          <p:nvPr>
            <p:ph sz="half" idx="2"/>
          </p:nvPr>
        </p:nvSpPr>
        <p:spPr>
          <a:xfrm>
            <a:off x="155575" y="609600"/>
            <a:ext cx="4343400" cy="6096000"/>
          </a:xfrm>
        </p:spPr>
        <p:txBody>
          <a:bodyPr>
            <a:normAutofit fontScale="25000" lnSpcReduction="20000"/>
          </a:bodyPr>
          <a:lstStyle/>
          <a:p>
            <a:pPr>
              <a:lnSpc>
                <a:spcPct val="107000"/>
              </a:lnSpc>
              <a:spcAft>
                <a:spcPts val="800"/>
              </a:spcAft>
            </a:pPr>
            <a:r>
              <a:rPr lang="en-IN" sz="5600" dirty="0" smtClean="0">
                <a:effectLst/>
                <a:latin typeface="Georgia" panose="02040502050405020303" pitchFamily="18" charset="0"/>
                <a:ea typeface="Calibri" panose="020F0502020204030204" pitchFamily="34" charset="0"/>
                <a:cs typeface="Times New Roman" panose="02020603050405020304" pitchFamily="18" charset="0"/>
              </a:rPr>
              <a:t>With the </a:t>
            </a:r>
            <a:r>
              <a:rPr lang="en-IN" sz="5600" dirty="0" err="1" smtClean="0">
                <a:effectLst/>
                <a:latin typeface="Georgia" panose="02040502050405020303" pitchFamily="18" charset="0"/>
                <a:ea typeface="Calibri" panose="020F0502020204030204" pitchFamily="34" charset="0"/>
                <a:cs typeface="Times New Roman" panose="02020603050405020304" pitchFamily="18" charset="0"/>
              </a:rPr>
              <a:t>covid</a:t>
            </a:r>
            <a:r>
              <a:rPr lang="en-IN" sz="5600" dirty="0" smtClean="0">
                <a:effectLst/>
                <a:latin typeface="Georgia" panose="02040502050405020303" pitchFamily="18" charset="0"/>
                <a:ea typeface="Calibri" panose="020F0502020204030204" pitchFamily="34" charset="0"/>
                <a:cs typeface="Times New Roman" panose="02020603050405020304" pitchFamily="18" charset="0"/>
              </a:rPr>
              <a:t> 19 impact on the market, we have seen a lot of changes in the car market. Now some cars are in demand hence making them costly and some are not in demand hence cheaper. One of our clients works with small traders, who sell used cars. With the change in the market due to </a:t>
            </a:r>
            <a:r>
              <a:rPr lang="en-IN" sz="5600" dirty="0" err="1" smtClean="0">
                <a:effectLst/>
                <a:latin typeface="Georgia" panose="02040502050405020303" pitchFamily="18" charset="0"/>
                <a:ea typeface="Calibri" panose="020F0502020204030204" pitchFamily="34" charset="0"/>
                <a:cs typeface="Times New Roman" panose="02020603050405020304" pitchFamily="18" charset="0"/>
              </a:rPr>
              <a:t>covid</a:t>
            </a:r>
            <a:r>
              <a:rPr lang="en-IN" sz="5600" dirty="0" smtClean="0">
                <a:effectLst/>
                <a:latin typeface="Georgia" panose="02040502050405020303" pitchFamily="18" charset="0"/>
                <a:ea typeface="Calibri" panose="020F0502020204030204" pitchFamily="34" charset="0"/>
                <a:cs typeface="Times New Roman" panose="02020603050405020304" pitchFamily="18" charset="0"/>
              </a:rPr>
              <a:t> 19 impact, our client is facing problems with their previous car price valuation machine learning models. So, they are looking for new machine learning models from new data. We have to make a car price valuation model. </a:t>
            </a:r>
          </a:p>
          <a:p>
            <a:pPr>
              <a:lnSpc>
                <a:spcPct val="107000"/>
              </a:lnSpc>
              <a:spcAft>
                <a:spcPts val="800"/>
              </a:spcAft>
            </a:pPr>
            <a:r>
              <a:rPr lang="en-IN" sz="9600" b="1" dirty="0" smtClean="0">
                <a:effectLst/>
                <a:latin typeface="Georgia" panose="02040502050405020303" pitchFamily="18" charset="0"/>
                <a:ea typeface="Calibri" panose="020F0502020204030204" pitchFamily="34" charset="0"/>
                <a:cs typeface="Calibri" panose="020F0502020204030204" pitchFamily="34" charset="0"/>
              </a:rPr>
              <a:t>Business goal: </a:t>
            </a:r>
            <a:r>
              <a:rPr lang="en-IN" sz="5600" spc="-5" dirty="0" smtClean="0">
                <a:effectLst/>
                <a:latin typeface="Georgia" panose="02040502050405020303" pitchFamily="18" charset="0"/>
                <a:ea typeface="Calibri" panose="020F0502020204030204" pitchFamily="34" charset="0"/>
                <a:cs typeface="Calibri" panose="020F0502020204030204" pitchFamily="34" charset="0"/>
              </a:rPr>
              <a:t>The main aim of this project is to predict the price of a used car based on various features. </a:t>
            </a:r>
            <a:r>
              <a:rPr lang="en-IN" sz="5600" dirty="0" smtClean="0">
                <a:effectLst/>
                <a:latin typeface="Georgia" panose="02040502050405020303" pitchFamily="18" charset="0"/>
                <a:ea typeface="Calibri" panose="020F0502020204030204" pitchFamily="34" charset="0"/>
                <a:cs typeface="Times New Roman" panose="02020603050405020304" pitchFamily="18" charset="0"/>
              </a:rPr>
              <a:t>Machine Learning is a field of technology development with immense abilities and applications in automating tasks. So, we will deploy an ML model for car selling price prediction and analysis. This kind of system becomes handy for many people. This model will provide the approximate selling price for the car based on different features like fuel type, transmission, price, weight, running in km, engine displacement, </a:t>
            </a:r>
            <a:r>
              <a:rPr lang="en-IN" sz="5600" dirty="0" err="1" smtClean="0">
                <a:effectLst/>
                <a:latin typeface="Georgia" panose="02040502050405020303" pitchFamily="18" charset="0"/>
                <a:ea typeface="Calibri" panose="020F0502020204030204" pitchFamily="34" charset="0"/>
                <a:cs typeface="Times New Roman" panose="02020603050405020304" pitchFamily="18" charset="0"/>
              </a:rPr>
              <a:t>milage</a:t>
            </a:r>
            <a:r>
              <a:rPr lang="en-IN" sz="5600" dirty="0" smtClean="0">
                <a:effectLst/>
                <a:latin typeface="Georgia" panose="02040502050405020303" pitchFamily="18" charset="0"/>
                <a:ea typeface="Calibri" panose="020F0502020204030204" pitchFamily="34" charset="0"/>
                <a:cs typeface="Times New Roman" panose="02020603050405020304" pitchFamily="18" charset="0"/>
              </a:rPr>
              <a:t>, </a:t>
            </a:r>
            <a:r>
              <a:rPr lang="en-IN" sz="5600" dirty="0" err="1" smtClean="0">
                <a:effectLst/>
                <a:latin typeface="Georgia" panose="02040502050405020303" pitchFamily="18" charset="0"/>
                <a:ea typeface="Calibri" panose="020F0502020204030204" pitchFamily="34" charset="0"/>
                <a:cs typeface="Times New Roman" panose="02020603050405020304" pitchFamily="18" charset="0"/>
              </a:rPr>
              <a:t>etc</a:t>
            </a:r>
            <a:r>
              <a:rPr lang="en-IN" sz="5600" dirty="0" smtClean="0">
                <a:effectLst/>
                <a:latin typeface="Georgia" panose="02040502050405020303" pitchFamily="18" charset="0"/>
                <a:ea typeface="Calibri" panose="020F0502020204030204" pitchFamily="34" charset="0"/>
                <a:cs typeface="Times New Roman" panose="02020603050405020304" pitchFamily="18" charset="0"/>
              </a:rPr>
              <a:t> and this model will help the client to understand the price of the used cars.</a:t>
            </a:r>
          </a:p>
          <a:p>
            <a:endParaRPr lang="en-US" dirty="0"/>
          </a:p>
        </p:txBody>
      </p:sp>
      <p:sp>
        <p:nvSpPr>
          <p:cNvPr id="7" name="Text Placeholder 6"/>
          <p:cNvSpPr>
            <a:spLocks noGrp="1"/>
          </p:cNvSpPr>
          <p:nvPr>
            <p:ph type="body" sz="quarter" idx="3"/>
          </p:nvPr>
        </p:nvSpPr>
        <p:spPr>
          <a:xfrm>
            <a:off x="4495800" y="7937"/>
            <a:ext cx="4498975" cy="639762"/>
          </a:xfrm>
        </p:spPr>
        <p:txBody>
          <a:bodyPr/>
          <a:lstStyle/>
          <a:p>
            <a:pPr algn="ctr"/>
            <a:r>
              <a:rPr lang="en-US" dirty="0" smtClean="0">
                <a:latin typeface="Georgia" panose="02040502050405020303" pitchFamily="18" charset="0"/>
              </a:rPr>
              <a:t>Problem Understanding</a:t>
            </a:r>
            <a:endParaRPr lang="en-IN" dirty="0" smtClean="0">
              <a:latin typeface="Georgia" panose="02040502050405020303" pitchFamily="18" charset="0"/>
            </a:endParaRPr>
          </a:p>
        </p:txBody>
      </p:sp>
      <p:sp>
        <p:nvSpPr>
          <p:cNvPr id="8" name="Content Placeholder 7"/>
          <p:cNvSpPr>
            <a:spLocks noGrp="1"/>
          </p:cNvSpPr>
          <p:nvPr>
            <p:ph sz="quarter" idx="4"/>
          </p:nvPr>
        </p:nvSpPr>
        <p:spPr>
          <a:xfrm>
            <a:off x="4495800" y="609600"/>
            <a:ext cx="4498975" cy="6019800"/>
          </a:xfrm>
        </p:spPr>
        <p:txBody>
          <a:bodyPr>
            <a:normAutofit/>
          </a:bodyPr>
          <a:lstStyle/>
          <a:p>
            <a:pPr algn="just">
              <a:lnSpc>
                <a:spcPct val="107000"/>
              </a:lnSpc>
              <a:spcAft>
                <a:spcPts val="800"/>
              </a:spcAft>
            </a:pPr>
            <a:r>
              <a:rPr lang="en-IN" sz="1600" dirty="0" smtClean="0">
                <a:effectLst/>
                <a:latin typeface="Georgia" panose="02040502050405020303" pitchFamily="18" charset="0"/>
                <a:ea typeface="Calibri" panose="020F0502020204030204" pitchFamily="34" charset="0"/>
                <a:cs typeface="Calibri" panose="020F0502020204030204" pitchFamily="34" charset="0"/>
              </a:rPr>
              <a:t>Car Price Prediction is an interesting machine learning problem as many factors influence the price of a car in the second-hand market. </a:t>
            </a:r>
            <a:r>
              <a:rPr lang="en-IN" sz="1600" dirty="0" smtClean="0">
                <a:effectLst/>
                <a:latin typeface="Georgia" panose="02040502050405020303" pitchFamily="18" charset="0"/>
                <a:ea typeface="Calibri" panose="020F0502020204030204" pitchFamily="34" charset="0"/>
                <a:cs typeface="Times New Roman" panose="02020603050405020304" pitchFamily="18" charset="0"/>
              </a:rPr>
              <a:t>Here we are trying to help the client works with small traders, who sell used cars to understand the price of the used cars by deploying machine learning models. These models would help the client/sellers to understand the used car market and accordingly they would be able to sell the used car in the market. </a:t>
            </a:r>
          </a:p>
          <a:p>
            <a:pPr algn="just">
              <a:lnSpc>
                <a:spcPct val="107000"/>
              </a:lnSpc>
              <a:spcAft>
                <a:spcPts val="800"/>
              </a:spcAft>
            </a:pPr>
            <a:r>
              <a:rPr lang="en-IN" sz="1600" dirty="0" smtClean="0">
                <a:effectLst/>
                <a:latin typeface="Georgia" panose="02040502050405020303" pitchFamily="18" charset="0"/>
                <a:ea typeface="Calibri" panose="020F0502020204030204" pitchFamily="34" charset="0"/>
                <a:cs typeface="Times New Roman" panose="02020603050405020304" pitchFamily="18" charset="0"/>
              </a:rPr>
              <a:t>From the problem statement we came to know that it is a regression type problem since our target variable “Car price” is continuous hence we need to build regression algorithms to predict the price of used cars.</a:t>
            </a:r>
          </a:p>
        </p:txBody>
      </p:sp>
      <p:sp>
        <p:nvSpPr>
          <p:cNvPr id="9" name="AutoShape 4" descr="Formal abstract background Images | Free Vectors, Stock Photos &amp; PS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76546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0375" y="7937"/>
            <a:ext cx="8229600" cy="830263"/>
          </a:xfrm>
        </p:spPr>
        <p:txBody>
          <a:bodyPr>
            <a:normAutofit/>
          </a:bodyPr>
          <a:lstStyle/>
          <a:p>
            <a:r>
              <a:rPr lang="en-US" b="1" dirty="0" smtClean="0">
                <a:latin typeface="Georgia" panose="02040502050405020303" pitchFamily="18" charset="0"/>
              </a:rPr>
              <a:t>What is Used Car Price?</a:t>
            </a:r>
            <a:endParaRPr lang="en-US" b="1" dirty="0">
              <a:latin typeface="Georgia" panose="02040502050405020303" pitchFamily="18" charset="0"/>
            </a:endParaRPr>
          </a:p>
        </p:txBody>
      </p:sp>
      <p:sp>
        <p:nvSpPr>
          <p:cNvPr id="3" name="Content Placeholder 2"/>
          <p:cNvSpPr>
            <a:spLocks noGrp="1"/>
          </p:cNvSpPr>
          <p:nvPr>
            <p:ph sz="half" idx="1"/>
          </p:nvPr>
        </p:nvSpPr>
        <p:spPr>
          <a:xfrm>
            <a:off x="336730" y="762000"/>
            <a:ext cx="4159070" cy="5715000"/>
          </a:xfrm>
        </p:spPr>
        <p:txBody>
          <a:bodyPr>
            <a:normAutofit fontScale="55000" lnSpcReduction="20000"/>
          </a:bodyPr>
          <a:lstStyle/>
          <a:p>
            <a:pPr algn="just"/>
            <a:r>
              <a:rPr lang="en-US" b="0" i="0" dirty="0" smtClean="0">
                <a:effectLst/>
                <a:latin typeface="Georgia" panose="02040502050405020303" pitchFamily="18" charset="0"/>
              </a:rPr>
              <a:t>A used car, a pre-owned vehicle, or a second-hand car, is a vehicle that has previously had one or more retail owners. Used cars are sold through a variet</a:t>
            </a:r>
            <a:r>
              <a:rPr lang="en-US" dirty="0" smtClean="0">
                <a:latin typeface="Georgia" panose="02040502050405020303" pitchFamily="18" charset="0"/>
              </a:rPr>
              <a:t>y of outlets, including rental car companies, independent car dealers, buy here pay dealerships, leasing offices, auctions, and private party sales. </a:t>
            </a:r>
            <a:r>
              <a:rPr lang="en-US" b="0" i="0" dirty="0" smtClean="0">
                <a:effectLst/>
                <a:latin typeface="Georgia" panose="02040502050405020303" pitchFamily="18" charset="0"/>
              </a:rPr>
              <a:t>Used car pricing reports typically produce three forms of pricing information.</a:t>
            </a:r>
          </a:p>
          <a:p>
            <a:pPr algn="just"/>
            <a:endParaRPr lang="en-US" b="0" i="0" dirty="0" smtClean="0">
              <a:effectLst/>
              <a:latin typeface="Georgia" panose="02040502050405020303" pitchFamily="18" charset="0"/>
            </a:endParaRPr>
          </a:p>
          <a:p>
            <a:pPr marL="285750" indent="-285750" algn="just"/>
            <a:r>
              <a:rPr lang="en-US" b="0" i="0" dirty="0" smtClean="0">
                <a:effectLst/>
                <a:latin typeface="Georgia" panose="02040502050405020303" pitchFamily="18" charset="0"/>
              </a:rPr>
              <a:t>Dealer or retail price is the price expected to pay if buying from a licensed new-car or used-car dealer.</a:t>
            </a:r>
          </a:p>
          <a:p>
            <a:pPr marL="285750" indent="-285750" algn="just"/>
            <a:endParaRPr lang="en-US" b="0" i="0" dirty="0" smtClean="0">
              <a:effectLst/>
              <a:latin typeface="Georgia" panose="02040502050405020303" pitchFamily="18" charset="0"/>
            </a:endParaRPr>
          </a:p>
          <a:p>
            <a:pPr marL="285750" indent="-285750" algn="just"/>
            <a:r>
              <a:rPr lang="en-US" b="0" i="0" dirty="0" smtClean="0">
                <a:effectLst/>
                <a:latin typeface="Georgia" panose="02040502050405020303" pitchFamily="18" charset="0"/>
              </a:rPr>
              <a:t>Dealer trade-in price or wholesale price is the price a shopper should expect to receive from a dealer if trading in a car. This is also the price that a dealer will typically pay for a car at a dealer wholesale auction.</a:t>
            </a:r>
          </a:p>
          <a:p>
            <a:pPr marL="285750" indent="-285750" algn="just"/>
            <a:endParaRPr lang="en-US" b="0" i="0" dirty="0" smtClean="0">
              <a:effectLst/>
              <a:latin typeface="Georgia" panose="02040502050405020303" pitchFamily="18" charset="0"/>
            </a:endParaRPr>
          </a:p>
          <a:p>
            <a:pPr marL="285750" indent="-285750" algn="just"/>
            <a:r>
              <a:rPr lang="en-US" b="0" i="0" dirty="0" smtClean="0">
                <a:effectLst/>
                <a:latin typeface="Georgia" panose="02040502050405020303" pitchFamily="18" charset="0"/>
              </a:rPr>
              <a:t>Private-party price is the price expected to pay if buying from an individual. A private-party seller is hoping to get more money than they would with a trade-in to a dealer. A private-party buyer is hoping to pay less than the dealer’s retail price.</a:t>
            </a:r>
          </a:p>
          <a:p>
            <a:endParaRPr lang="en-US" dirty="0">
              <a:latin typeface="Georgia" panose="02040502050405020303" pitchFamily="18" charset="0"/>
            </a:endParaRPr>
          </a:p>
        </p:txBody>
      </p:sp>
      <p:sp>
        <p:nvSpPr>
          <p:cNvPr id="5" name="Content Placeholder 4"/>
          <p:cNvSpPr>
            <a:spLocks noGrp="1"/>
          </p:cNvSpPr>
          <p:nvPr>
            <p:ph sz="half" idx="2"/>
          </p:nvPr>
        </p:nvSpPr>
        <p:spPr>
          <a:xfrm>
            <a:off x="4572000" y="838200"/>
            <a:ext cx="4343400" cy="5638800"/>
          </a:xfrm>
        </p:spPr>
        <p:txBody>
          <a:bodyPr>
            <a:normAutofit fontScale="55000" lnSpcReduction="20000"/>
          </a:bodyPr>
          <a:lstStyle/>
          <a:p>
            <a:r>
              <a:rPr lang="en-US" sz="4400" b="1" dirty="0" smtClean="0">
                <a:latin typeface="Georgia" panose="02040502050405020303" pitchFamily="18" charset="0"/>
              </a:rPr>
              <a:t>Benefits of Buying Used Cars</a:t>
            </a:r>
            <a:r>
              <a:rPr lang="en-US" dirty="0" smtClean="0">
                <a:latin typeface="Georgia" panose="02040502050405020303" pitchFamily="18" charset="0"/>
              </a:rPr>
              <a:t>:</a:t>
            </a:r>
            <a:endParaRPr lang="en-IN" dirty="0" smtClean="0">
              <a:latin typeface="Georgia" panose="02040502050405020303" pitchFamily="18" charset="0"/>
            </a:endParaRPr>
          </a:p>
          <a:p>
            <a:pPr>
              <a:buAutoNum type="arabicPeriod"/>
            </a:pPr>
            <a:r>
              <a:rPr lang="en-US" sz="3300" dirty="0" smtClean="0">
                <a:latin typeface="Georgia" panose="02040502050405020303" pitchFamily="18" charset="0"/>
              </a:rPr>
              <a:t>Save Money</a:t>
            </a:r>
          </a:p>
          <a:p>
            <a:pPr>
              <a:buAutoNum type="arabicPeriod"/>
            </a:pPr>
            <a:r>
              <a:rPr lang="en-US" sz="3300" dirty="0" smtClean="0">
                <a:latin typeface="Georgia" panose="02040502050405020303" pitchFamily="18" charset="0"/>
              </a:rPr>
              <a:t>Used Cars Have The Features That You Want</a:t>
            </a:r>
          </a:p>
          <a:p>
            <a:pPr>
              <a:buAutoNum type="arabicPeriod"/>
            </a:pPr>
            <a:r>
              <a:rPr lang="en-US" sz="3300" dirty="0" smtClean="0">
                <a:latin typeface="Georgia" panose="02040502050405020303" pitchFamily="18" charset="0"/>
              </a:rPr>
              <a:t>Lower Insurance Rates</a:t>
            </a:r>
          </a:p>
          <a:p>
            <a:pPr>
              <a:buAutoNum type="arabicPeriod"/>
            </a:pPr>
            <a:r>
              <a:rPr lang="en-US" sz="3300" dirty="0" smtClean="0">
                <a:latin typeface="Georgia" panose="02040502050405020303" pitchFamily="18" charset="0"/>
              </a:rPr>
              <a:t>Good Condition</a:t>
            </a:r>
          </a:p>
          <a:p>
            <a:pPr>
              <a:buAutoNum type="arabicPeriod"/>
            </a:pPr>
            <a:r>
              <a:rPr lang="en-US" sz="3300" dirty="0" smtClean="0">
                <a:latin typeface="Georgia" panose="02040502050405020303" pitchFamily="18" charset="0"/>
              </a:rPr>
              <a:t>Falling Registration Fees</a:t>
            </a:r>
          </a:p>
          <a:p>
            <a:pPr>
              <a:buAutoNum type="arabicPeriod"/>
            </a:pPr>
            <a:r>
              <a:rPr lang="en-US" sz="3300" dirty="0" smtClean="0">
                <a:latin typeface="Georgia" panose="02040502050405020303" pitchFamily="18" charset="0"/>
              </a:rPr>
              <a:t>Depreciation Advantages</a:t>
            </a:r>
          </a:p>
          <a:p>
            <a:pPr>
              <a:buAutoNum type="arabicPeriod"/>
            </a:pPr>
            <a:r>
              <a:rPr lang="en-US" sz="3300" dirty="0" smtClean="0">
                <a:latin typeface="Georgia" panose="02040502050405020303" pitchFamily="18" charset="0"/>
              </a:rPr>
              <a:t>Vehicle History Reports Make Used Purchases Less Risky</a:t>
            </a:r>
          </a:p>
          <a:p>
            <a:pPr>
              <a:buAutoNum type="arabicPeriod"/>
            </a:pPr>
            <a:r>
              <a:rPr lang="en-US" sz="3300" dirty="0" smtClean="0">
                <a:latin typeface="Georgia" panose="02040502050405020303" pitchFamily="18" charset="0"/>
              </a:rPr>
              <a:t>Used Cars Have Rich Aftermarket Communities</a:t>
            </a:r>
          </a:p>
          <a:p>
            <a:pPr>
              <a:buAutoNum type="arabicPeriod"/>
            </a:pPr>
            <a:r>
              <a:rPr lang="en-US" sz="3300" dirty="0" smtClean="0">
                <a:latin typeface="Georgia" panose="02040502050405020303" pitchFamily="18" charset="0"/>
              </a:rPr>
              <a:t>The Ideal Starting Partner</a:t>
            </a:r>
          </a:p>
          <a:p>
            <a:pPr>
              <a:buAutoNum type="arabicPeriod"/>
            </a:pPr>
            <a:r>
              <a:rPr lang="en-US" sz="3300" dirty="0" smtClean="0">
                <a:latin typeface="Georgia" panose="02040502050405020303" pitchFamily="18" charset="0"/>
              </a:rPr>
              <a:t>Used Cars Are Just As Capable As New Cars</a:t>
            </a:r>
          </a:p>
          <a:p>
            <a:endParaRPr lang="en-US" sz="3300" dirty="0"/>
          </a:p>
        </p:txBody>
      </p:sp>
      <p:sp>
        <p:nvSpPr>
          <p:cNvPr id="4" name="AutoShape 4" descr="Business Work Pres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63702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b="1" dirty="0" smtClean="0">
                <a:latin typeface="Georgia" panose="02040502050405020303" pitchFamily="18" charset="0"/>
              </a:rPr>
              <a:t>Importance of Used Cars:</a:t>
            </a:r>
            <a:endParaRPr lang="en-US" b="1" dirty="0">
              <a:latin typeface="Georgia" panose="02040502050405020303" pitchFamily="18" charset="0"/>
            </a:endParaRPr>
          </a:p>
        </p:txBody>
      </p:sp>
      <p:sp>
        <p:nvSpPr>
          <p:cNvPr id="3" name="Content Placeholder 2"/>
          <p:cNvSpPr>
            <a:spLocks noGrp="1"/>
          </p:cNvSpPr>
          <p:nvPr>
            <p:ph idx="1"/>
          </p:nvPr>
        </p:nvSpPr>
        <p:spPr>
          <a:xfrm>
            <a:off x="457200" y="990600"/>
            <a:ext cx="8229600" cy="5410200"/>
          </a:xfrm>
        </p:spPr>
        <p:txBody>
          <a:bodyPr>
            <a:normAutofit fontScale="25000" lnSpcReduction="20000"/>
          </a:bodyPr>
          <a:lstStyle/>
          <a:p>
            <a:pPr marL="0" indent="0" algn="just">
              <a:buNone/>
            </a:pPr>
            <a:r>
              <a:rPr lang="en-US" sz="7200" b="0" i="0" dirty="0" smtClean="0">
                <a:effectLst/>
                <a:latin typeface="Georgia" panose="02040502050405020303" pitchFamily="18" charset="0"/>
              </a:rPr>
              <a:t>There are certain things that will tell you the importance of buying a used car rather than a new car, they are as follows:</a:t>
            </a:r>
          </a:p>
          <a:p>
            <a:pPr algn="just"/>
            <a:endParaRPr lang="en-US" sz="7200" b="0" i="0" dirty="0" smtClean="0">
              <a:effectLst/>
              <a:latin typeface="Georgia" panose="02040502050405020303" pitchFamily="18" charset="0"/>
            </a:endParaRPr>
          </a:p>
          <a:p>
            <a:pPr algn="just"/>
            <a:r>
              <a:rPr lang="en-US" sz="7200" b="0" i="0" dirty="0" smtClean="0">
                <a:effectLst/>
                <a:latin typeface="Georgia" panose="02040502050405020303" pitchFamily="18" charset="0"/>
              </a:rPr>
              <a:t>Experts say when a new car leaves the lot, its value gets depreciated by less than or equal to 10% of the original price for which it is bought. The value gradually gets depreciated every month and year. But in the case of a used car, the depreciation has already occurred a lot of times. Amazingly, some may have got its value increased too.</a:t>
            </a:r>
          </a:p>
          <a:p>
            <a:pPr algn="just"/>
            <a:r>
              <a:rPr lang="en-US" sz="7200" b="0" i="0" dirty="0" smtClean="0">
                <a:effectLst/>
                <a:latin typeface="Georgia" panose="02040502050405020303" pitchFamily="18" charset="0"/>
              </a:rPr>
              <a:t>The price of a new car will usually be high. Also a lot amount of rupees that are hidden from you such as for</a:t>
            </a:r>
            <a:r>
              <a:rPr lang="en-US" sz="7200" dirty="0" smtClean="0">
                <a:latin typeface="Georgia" panose="02040502050405020303" pitchFamily="18" charset="0"/>
              </a:rPr>
              <a:t> </a:t>
            </a:r>
            <a:r>
              <a:rPr lang="en-US" sz="7200" b="0" i="0" dirty="0" smtClean="0">
                <a:effectLst/>
                <a:latin typeface="Georgia" panose="02040502050405020303" pitchFamily="18" charset="0"/>
              </a:rPr>
              <a:t>shipping purposes will be charged extra. But in the case of used cars, there are no such extra fees charged. But a few hundred rupees will somehow be charged for the documentation fee.</a:t>
            </a:r>
          </a:p>
          <a:p>
            <a:pPr algn="just"/>
            <a:r>
              <a:rPr lang="en-US" sz="7200" b="0" i="0" dirty="0" smtClean="0">
                <a:effectLst/>
                <a:latin typeface="Georgia" panose="02040502050405020303" pitchFamily="18" charset="0"/>
              </a:rPr>
              <a:t>A used car need not be added with extra fittings which are always expensive when it has to be installed in a new car. For a used car you can add extra fittings of your own preference with a low budget. This will help you save money.</a:t>
            </a:r>
          </a:p>
          <a:p>
            <a:pPr algn="just"/>
            <a:r>
              <a:rPr lang="en-US" sz="7200" b="0" i="0" dirty="0" smtClean="0">
                <a:effectLst/>
                <a:latin typeface="Georgia" panose="02040502050405020303" pitchFamily="18" charset="0"/>
              </a:rPr>
              <a:t>The pre-owned cars are checked for repairs and get refurbished. Certification is provided to ensure the vehicle is of good quality after a complete inspection is done. </a:t>
            </a:r>
          </a:p>
          <a:p>
            <a:pPr algn="just"/>
            <a:r>
              <a:rPr lang="en-US" sz="7200" b="0" i="0" dirty="0" smtClean="0">
                <a:effectLst/>
                <a:latin typeface="Georgia" panose="02040502050405020303" pitchFamily="18" charset="0"/>
              </a:rPr>
              <a:t>The emission of carbon dioxide from vehicles is dangerous to our environment. A new car will tend to emit more of this gas from manufacturing till its last usage. So if you are buying a used car, then the emission during its manufacture is reduced which is good for our surroundings.</a:t>
            </a:r>
          </a:p>
          <a:p>
            <a:pPr marL="285750" indent="-285750" algn="just">
              <a:buFont typeface="Wingdings" panose="05000000000000000000" pitchFamily="2" charset="2"/>
              <a:buChar char="§"/>
            </a:pPr>
            <a:endParaRPr lang="en-US" b="0" i="0" dirty="0" smtClean="0">
              <a:effectLst/>
              <a:latin typeface="Century" panose="02040604050505020304" pitchFamily="18" charset="0"/>
            </a:endParaRPr>
          </a:p>
        </p:txBody>
      </p:sp>
    </p:spTree>
    <p:extLst>
      <p:ext uri="{BB962C8B-B14F-4D97-AF65-F5344CB8AC3E}">
        <p14:creationId xmlns:p14="http://schemas.microsoft.com/office/powerpoint/2010/main" val="35669847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Joyful Learning In KC: ABC order Flow Map"/>
          <p:cNvPicPr>
            <a:picLocks noChangeAspect="1" noChangeArrowheads="1"/>
          </p:cNvPicPr>
          <p:nvPr/>
        </p:nvPicPr>
        <p:blipFill rotWithShape="1">
          <a:blip r:embed="rId2">
            <a:extLst>
              <a:ext uri="{28A0092B-C50C-407E-A947-70E740481C1C}">
                <a14:useLocalDpi xmlns:a14="http://schemas.microsoft.com/office/drawing/2010/main" val="0"/>
              </a:ext>
            </a:extLst>
          </a:blip>
          <a:srcRect l="3018" t="12267" r="2266" b="4230"/>
          <a:stretch/>
        </p:blipFill>
        <p:spPr bwMode="auto">
          <a:xfrm>
            <a:off x="2875" y="0"/>
            <a:ext cx="914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0" y="609600"/>
            <a:ext cx="1167306" cy="646331"/>
          </a:xfrm>
          <a:prstGeom prst="rect">
            <a:avLst/>
          </a:prstGeom>
        </p:spPr>
        <p:txBody>
          <a:bodyPr wrap="non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 name="Rectangle 2"/>
          <p:cNvSpPr/>
          <p:nvPr/>
        </p:nvSpPr>
        <p:spPr>
          <a:xfrm>
            <a:off x="2819400" y="471100"/>
            <a:ext cx="1231426" cy="923330"/>
          </a:xfrm>
          <a:prstGeom prst="rect">
            <a:avLst/>
          </a:prstGeom>
        </p:spPr>
        <p:txBody>
          <a:bodyPr wrap="non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Collected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Dataset</a:t>
            </a:r>
            <a:endPar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 name="Rectangle 3"/>
          <p:cNvSpPr/>
          <p:nvPr/>
        </p:nvSpPr>
        <p:spPr>
          <a:xfrm>
            <a:off x="4800600" y="471100"/>
            <a:ext cx="1371600" cy="923330"/>
          </a:xfrm>
          <a:prstGeom prst="rect">
            <a:avLst/>
          </a:prstGeom>
        </p:spPr>
        <p:txBody>
          <a:bodyPr wrap="squar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Pre</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5" name="Rectangle 4"/>
          <p:cNvSpPr/>
          <p:nvPr/>
        </p:nvSpPr>
        <p:spPr>
          <a:xfrm>
            <a:off x="6781800" y="332600"/>
            <a:ext cx="1524000" cy="1200329"/>
          </a:xfrm>
          <a:prstGeom prst="rect">
            <a:avLst/>
          </a:prstGeom>
        </p:spPr>
        <p:txBody>
          <a:bodyPr wrap="squar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Finding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and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Treating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Null Values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6" name="Rectangle 5"/>
          <p:cNvSpPr/>
          <p:nvPr/>
        </p:nvSpPr>
        <p:spPr>
          <a:xfrm>
            <a:off x="545553" y="2967335"/>
            <a:ext cx="1600200" cy="923330"/>
          </a:xfrm>
          <a:prstGeom prst="rect">
            <a:avLst/>
          </a:prstGeom>
        </p:spPr>
        <p:txBody>
          <a:bodyPr wrap="square">
            <a:spAutoFit/>
          </a:bodyPr>
          <a:lstStyle/>
          <a:p>
            <a:pPr algn="ctr"/>
            <a:r>
              <a:rPr lang="en-US" b="1" dirty="0" smtClean="0">
                <a:latin typeface="Century" panose="02040604050505020304" pitchFamily="18" charset="0"/>
                <a:ea typeface="Microsoft Sans Serif" panose="020B0604020202020204" pitchFamily="34" charset="0"/>
                <a:cs typeface="Microsoft Sans Serif" panose="020B0604020202020204" pitchFamily="34" charset="0"/>
              </a:rPr>
              <a:t>Data</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7" name="Rectangle 6"/>
          <p:cNvSpPr/>
          <p:nvPr/>
        </p:nvSpPr>
        <p:spPr>
          <a:xfrm>
            <a:off x="2751272" y="2828835"/>
            <a:ext cx="1367682" cy="1200329"/>
          </a:xfrm>
          <a:prstGeom prst="rect">
            <a:avLst/>
          </a:prstGeom>
        </p:spPr>
        <p:txBody>
          <a:bodyPr wrap="non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Identifying</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 Outliers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and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Skewness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8" name="Rectangle 7"/>
          <p:cNvSpPr/>
          <p:nvPr/>
        </p:nvSpPr>
        <p:spPr>
          <a:xfrm>
            <a:off x="4955646" y="3105833"/>
            <a:ext cx="1061508" cy="646331"/>
          </a:xfrm>
          <a:prstGeom prst="rect">
            <a:avLst/>
          </a:prstGeom>
        </p:spPr>
        <p:txBody>
          <a:bodyPr wrap="non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Label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Encoder</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9" name="Rectangle 8"/>
          <p:cNvSpPr/>
          <p:nvPr/>
        </p:nvSpPr>
        <p:spPr>
          <a:xfrm>
            <a:off x="6931276" y="2821011"/>
            <a:ext cx="1406154" cy="1200329"/>
          </a:xfrm>
          <a:prstGeom prst="rect">
            <a:avLst/>
          </a:prstGeom>
        </p:spPr>
        <p:txBody>
          <a:bodyPr wrap="non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Checking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Correlation</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 and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 VIF</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0" name="Rectangle 9"/>
          <p:cNvSpPr/>
          <p:nvPr/>
        </p:nvSpPr>
        <p:spPr>
          <a:xfrm>
            <a:off x="853106" y="5257800"/>
            <a:ext cx="1106392" cy="646331"/>
          </a:xfrm>
          <a:prstGeom prst="rect">
            <a:avLst/>
          </a:prstGeom>
        </p:spPr>
        <p:txBody>
          <a:bodyPr wrap="non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1" name="Rectangle 10"/>
          <p:cNvSpPr/>
          <p:nvPr/>
        </p:nvSpPr>
        <p:spPr>
          <a:xfrm>
            <a:off x="2691960" y="4980800"/>
            <a:ext cx="1426994" cy="1200329"/>
          </a:xfrm>
          <a:prstGeom prst="rect">
            <a:avLst/>
          </a:prstGeom>
        </p:spPr>
        <p:txBody>
          <a:bodyPr wrap="non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R2 score,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CV &amp;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Evaluation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Metrics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2" name="Rectangle 11"/>
          <p:cNvSpPr/>
          <p:nvPr/>
        </p:nvSpPr>
        <p:spPr>
          <a:xfrm>
            <a:off x="4759278" y="5119299"/>
            <a:ext cx="1454244" cy="923330"/>
          </a:xfrm>
          <a:prstGeom prst="rect">
            <a:avLst/>
          </a:prstGeom>
        </p:spPr>
        <p:txBody>
          <a:bodyPr wrap="non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 Parameter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3" name="Rectangle 12"/>
          <p:cNvSpPr/>
          <p:nvPr/>
        </p:nvSpPr>
        <p:spPr>
          <a:xfrm>
            <a:off x="6931276" y="5119300"/>
            <a:ext cx="1393330" cy="923330"/>
          </a:xfrm>
          <a:prstGeom prst="rect">
            <a:avLst/>
          </a:prstGeom>
        </p:spPr>
        <p:txBody>
          <a:bodyPr wrap="none">
            <a:spAutoFit/>
          </a:bodyPr>
          <a:lstStyle/>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&amp; </a:t>
            </a:r>
          </a:p>
          <a:p>
            <a:pPr algn="ctr"/>
            <a:r>
              <a:rPr lang="en-US" b="1" dirty="0" smtClean="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Predictions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712601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b="1" dirty="0">
                <a:latin typeface="Georgia" panose="02040502050405020303" pitchFamily="18" charset="0"/>
              </a:rPr>
              <a:t>Exploratory Data Analysis (EDA) </a:t>
            </a:r>
            <a:r>
              <a:rPr lang="en-US" b="1" dirty="0" smtClean="0">
                <a:latin typeface="Georgia" panose="02040502050405020303" pitchFamily="18" charset="0"/>
              </a:rPr>
              <a:t>Steps</a:t>
            </a:r>
            <a:endParaRPr lang="en-US" b="1" dirty="0">
              <a:latin typeface="Georgia" panose="02040502050405020303" pitchFamily="18" charset="0"/>
            </a:endParaRPr>
          </a:p>
        </p:txBody>
      </p:sp>
      <p:sp>
        <p:nvSpPr>
          <p:cNvPr id="3" name="Content Placeholder 2"/>
          <p:cNvSpPr>
            <a:spLocks noGrp="1"/>
          </p:cNvSpPr>
          <p:nvPr>
            <p:ph idx="1"/>
          </p:nvPr>
        </p:nvSpPr>
        <p:spPr>
          <a:xfrm>
            <a:off x="228600" y="1219200"/>
            <a:ext cx="8610600" cy="5334000"/>
          </a:xfrm>
        </p:spPr>
        <p:txBody>
          <a:bodyPr>
            <a:normAutofit fontScale="47500" lnSpcReduction="20000"/>
          </a:bodyPr>
          <a:lstStyle/>
          <a:p>
            <a:pPr marL="285750" indent="-285750" algn="just">
              <a:buFont typeface="Wingdings" panose="05000000000000000000" pitchFamily="2" charset="2"/>
              <a:buChar char="Ø"/>
            </a:pPr>
            <a:r>
              <a:rPr lang="en-US" dirty="0">
                <a:latin typeface="Georgia" panose="02040502050405020303" pitchFamily="18" charset="0"/>
              </a:rPr>
              <a:t>Importing necessary libraries and importing datasets as a data frame.</a:t>
            </a:r>
          </a:p>
          <a:p>
            <a:pPr marL="285750" indent="-285750" algn="just">
              <a:buFont typeface="Wingdings" panose="05000000000000000000" pitchFamily="2" charset="2"/>
              <a:buChar char="Ø"/>
            </a:pPr>
            <a:r>
              <a:rPr lang="en-IN" dirty="0">
                <a:latin typeface="Georgia" panose="02040502050405020303" pitchFamily="18" charset="0"/>
                <a:ea typeface="Calibri" panose="020F0502020204030204" pitchFamily="34" charset="0"/>
                <a:cs typeface="Times New Roman" panose="02020603050405020304" pitchFamily="18" charset="0"/>
              </a:rPr>
              <a:t>Checked some statistical information like shape, number of unique values present, info, data types, etc.</a:t>
            </a:r>
          </a:p>
          <a:p>
            <a:pPr marL="285750" indent="-285750" algn="just">
              <a:buFont typeface="Wingdings" panose="05000000000000000000" pitchFamily="2" charset="2"/>
              <a:buChar char="Ø"/>
            </a:pPr>
            <a:r>
              <a:rPr lang="en-IN" dirty="0">
                <a:latin typeface="Georgia" panose="02040502050405020303" pitchFamily="18" charset="0"/>
                <a:ea typeface="Calibri" panose="020F0502020204030204" pitchFamily="34" charset="0"/>
                <a:cs typeface="Times New Roman" panose="02020603050405020304" pitchFamily="18" charset="0"/>
              </a:rPr>
              <a:t>From the dataset I found some numerical features having “-“ sign and string values like “null” so I replaced them with NAN values and dropped the columns having more than 50% of “-“ sign as they were of no use for prediction.</a:t>
            </a:r>
            <a:endParaRPr lang="en-IN" dirty="0">
              <a:latin typeface="Georgia" panose="02040502050405020303"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Georgia" panose="02040502050405020303" pitchFamily="18" charset="0"/>
                <a:ea typeface="Calibri" panose="020F0502020204030204" pitchFamily="34" charset="0"/>
                <a:cs typeface="Times New Roman" panose="02020603050405020304" pitchFamily="18" charset="0"/>
              </a:rPr>
              <a:t>Done feature engineering on some features </a:t>
            </a:r>
            <a:r>
              <a:rPr lang="en-IN" dirty="0">
                <a:latin typeface="Georgia" panose="02040502050405020303" pitchFamily="18" charset="0"/>
                <a:ea typeface="Calibri" panose="020F0502020204030204" pitchFamily="34" charset="0"/>
              </a:rPr>
              <a:t>as they had some irrelevant values and replaced them with appropriate values.</a:t>
            </a:r>
            <a:endParaRPr lang="en-IN" dirty="0">
              <a:latin typeface="Georgia" panose="02040502050405020303" pitchFamily="18" charset="0"/>
              <a:cs typeface="Times New Roman" panose="02020603050405020304" pitchFamily="18" charset="0"/>
            </a:endParaRPr>
          </a:p>
          <a:p>
            <a:pPr marL="285750" indent="-285750" algn="just">
              <a:buFont typeface="Wingdings" panose="05000000000000000000" pitchFamily="2" charset="2"/>
              <a:buChar char="Ø"/>
            </a:pPr>
            <a:r>
              <a:rPr lang="en-IN" dirty="0">
                <a:solidFill>
                  <a:srgbClr val="000000"/>
                </a:solidFill>
                <a:latin typeface="Georgia" panose="02040502050405020303" pitchFamily="18" charset="0"/>
                <a:ea typeface="Calibri" panose="020F0502020204030204" pitchFamily="34" charset="0"/>
              </a:rPr>
              <a:t>Extracted the features Brand, Model, and </a:t>
            </a:r>
            <a:r>
              <a:rPr lang="en-IN" dirty="0" err="1">
                <a:solidFill>
                  <a:srgbClr val="000000"/>
                </a:solidFill>
                <a:latin typeface="Georgia" panose="02040502050405020303" pitchFamily="18" charset="0"/>
                <a:ea typeface="Calibri" panose="020F0502020204030204" pitchFamily="34" charset="0"/>
              </a:rPr>
              <a:t>Manufacturing_year</a:t>
            </a:r>
            <a:r>
              <a:rPr lang="en-IN" dirty="0">
                <a:solidFill>
                  <a:srgbClr val="000000"/>
                </a:solidFill>
                <a:latin typeface="Georgia" panose="02040502050405020303" pitchFamily="18" charset="0"/>
                <a:ea typeface="Calibri" panose="020F0502020204030204" pitchFamily="34" charset="0"/>
              </a:rPr>
              <a:t> from the column </a:t>
            </a:r>
            <a:r>
              <a:rPr lang="en-IN" dirty="0" err="1">
                <a:solidFill>
                  <a:srgbClr val="000000"/>
                </a:solidFill>
                <a:latin typeface="Georgia" panose="02040502050405020303" pitchFamily="18" charset="0"/>
                <a:ea typeface="Calibri" panose="020F0502020204030204" pitchFamily="34" charset="0"/>
              </a:rPr>
              <a:t>Car_Name</a:t>
            </a:r>
            <a:r>
              <a:rPr lang="en-IN" dirty="0">
                <a:solidFill>
                  <a:srgbClr val="000000"/>
                </a:solidFill>
                <a:latin typeface="Georgia" panose="02040502050405020303" pitchFamily="18" charset="0"/>
                <a:ea typeface="Calibri" panose="020F0502020204030204" pitchFamily="34" charset="0"/>
              </a:rPr>
              <a:t> and created </a:t>
            </a:r>
            <a:r>
              <a:rPr lang="en-IN" dirty="0" err="1">
                <a:solidFill>
                  <a:srgbClr val="000000"/>
                </a:solidFill>
                <a:latin typeface="Georgia" panose="02040502050405020303" pitchFamily="18" charset="0"/>
                <a:ea typeface="Calibri" panose="020F0502020204030204" pitchFamily="34" charset="0"/>
              </a:rPr>
              <a:t>Car_age</a:t>
            </a:r>
            <a:r>
              <a:rPr lang="en-IN" dirty="0">
                <a:solidFill>
                  <a:srgbClr val="000000"/>
                </a:solidFill>
                <a:latin typeface="Georgia" panose="02040502050405020303" pitchFamily="18" charset="0"/>
                <a:ea typeface="Calibri" panose="020F0502020204030204" pitchFamily="34" charset="0"/>
              </a:rPr>
              <a:t> by subtracting the Manufacturing year of the car from the year 2021.</a:t>
            </a:r>
            <a:endParaRPr lang="en-IN" dirty="0">
              <a:latin typeface="Georgia" panose="02040502050405020303" pitchFamily="18" charset="0"/>
              <a:cs typeface="Times New Roman" panose="02020603050405020304" pitchFamily="18" charset="0"/>
            </a:endParaRPr>
          </a:p>
          <a:p>
            <a:pPr marL="285750" indent="-285750" algn="just">
              <a:buFont typeface="Wingdings" panose="05000000000000000000" pitchFamily="2" charset="2"/>
              <a:buChar char="Ø"/>
            </a:pPr>
            <a:r>
              <a:rPr lang="en-IN" dirty="0">
                <a:solidFill>
                  <a:srgbClr val="000000"/>
                </a:solidFill>
                <a:latin typeface="Georgia" panose="02040502050405020303" pitchFamily="18" charset="0"/>
                <a:ea typeface="Calibri" panose="020F0502020204030204" pitchFamily="34" charset="0"/>
              </a:rPr>
              <a:t>Converted all the numerical continuous columns from object data type into float data type after cleaning the data.</a:t>
            </a:r>
          </a:p>
          <a:p>
            <a:pPr marL="285750" indent="-285750" algn="just">
              <a:buFont typeface="Wingdings" panose="05000000000000000000" pitchFamily="2" charset="2"/>
              <a:buChar char="Ø"/>
            </a:pPr>
            <a:r>
              <a:rPr lang="en-IN" dirty="0">
                <a:latin typeface="Georgia" panose="02040502050405020303" pitchFamily="18" charset="0"/>
                <a:ea typeface="Calibri" panose="020F0502020204030204" pitchFamily="34" charset="0"/>
                <a:cs typeface="Times New Roman" panose="02020603050405020304" pitchFamily="18" charset="0"/>
              </a:rPr>
              <a:t>Checked for null values and treated them using imputation techniques like mean, median, and mode methods. </a:t>
            </a:r>
            <a:r>
              <a:rPr lang="en-IN" dirty="0">
                <a:latin typeface="Georgia" panose="02040502050405020303" pitchFamily="18" charset="0"/>
                <a:ea typeface="Calibri" panose="020F0502020204030204" pitchFamily="34" charset="0"/>
              </a:rPr>
              <a:t>Checked the statistical summary of the dataset using describe () method.</a:t>
            </a:r>
            <a:endParaRPr lang="en-IN" dirty="0">
              <a:solidFill>
                <a:srgbClr val="000000"/>
              </a:solidFill>
              <a:latin typeface="Georgia" panose="02040502050405020303" pitchFamily="18" charset="0"/>
              <a:ea typeface="Calibri" panose="020F0502020204030204" pitchFamily="34" charset="0"/>
            </a:endParaRPr>
          </a:p>
          <a:p>
            <a:pPr marL="285750" indent="-285750" algn="just">
              <a:buFont typeface="Wingdings" panose="05000000000000000000" pitchFamily="2" charset="2"/>
              <a:buChar char="Ø"/>
            </a:pPr>
            <a:r>
              <a:rPr lang="en-IN" dirty="0">
                <a:solidFill>
                  <a:srgbClr val="000000"/>
                </a:solidFill>
                <a:latin typeface="Georgia" panose="02040502050405020303" pitchFamily="18" charset="0"/>
                <a:ea typeface="Calibri" panose="020F0502020204030204" pitchFamily="34" charset="0"/>
              </a:rPr>
              <a:t> </a:t>
            </a:r>
            <a:r>
              <a:rPr lang="en-IN" dirty="0">
                <a:latin typeface="Georgia" panose="02040502050405020303" pitchFamily="18" charset="0"/>
                <a:cs typeface="Times New Roman" panose="02020603050405020304" pitchFamily="18" charset="0"/>
              </a:rPr>
              <a:t>Visualizing the features using univariate, bivariate, and multivariate analysis. </a:t>
            </a:r>
            <a:r>
              <a:rPr lang="en-IN" dirty="0">
                <a:latin typeface="Georgia" panose="02040502050405020303" pitchFamily="18" charset="0"/>
                <a:ea typeface="Calibri" panose="020F0502020204030204" pitchFamily="34" charset="0"/>
                <a:cs typeface="Calibri" panose="020F0502020204030204" pitchFamily="34" charset="0"/>
              </a:rPr>
              <a:t>Visualized each feature using </a:t>
            </a:r>
            <a:r>
              <a:rPr lang="en-IN" dirty="0" err="1">
                <a:latin typeface="Georgia" panose="02040502050405020303" pitchFamily="18" charset="0"/>
                <a:ea typeface="Calibri" panose="020F0502020204030204" pitchFamily="34" charset="0"/>
                <a:cs typeface="Calibri" panose="020F0502020204030204" pitchFamily="34" charset="0"/>
              </a:rPr>
              <a:t>seaborn</a:t>
            </a:r>
            <a:r>
              <a:rPr lang="en-IN" dirty="0">
                <a:latin typeface="Georgia" panose="02040502050405020303" pitchFamily="18" charset="0"/>
                <a:ea typeface="Calibri" panose="020F0502020204030204" pitchFamily="34" charset="0"/>
                <a:cs typeface="Calibri" panose="020F0502020204030204" pitchFamily="34" charset="0"/>
              </a:rPr>
              <a:t> and </a:t>
            </a:r>
            <a:r>
              <a:rPr lang="en-IN" dirty="0" err="1">
                <a:latin typeface="Georgia" panose="02040502050405020303" pitchFamily="18" charset="0"/>
                <a:ea typeface="Calibri" panose="020F0502020204030204" pitchFamily="34" charset="0"/>
                <a:cs typeface="Calibri" panose="020F0502020204030204" pitchFamily="34" charset="0"/>
              </a:rPr>
              <a:t>matplotlib</a:t>
            </a:r>
            <a:r>
              <a:rPr lang="en-IN" dirty="0">
                <a:latin typeface="Georgia" panose="02040502050405020303" pitchFamily="18" charset="0"/>
                <a:ea typeface="Calibri" panose="020F0502020204030204" pitchFamily="34" charset="0"/>
                <a:cs typeface="Calibri" panose="020F0502020204030204" pitchFamily="34" charset="0"/>
              </a:rPr>
              <a:t> libraries by plotting several categorical and numerical plots like pie plots, count plots, bar plots, </a:t>
            </a:r>
            <a:r>
              <a:rPr lang="en-IN" dirty="0" err="1">
                <a:latin typeface="Georgia" panose="02040502050405020303" pitchFamily="18" charset="0"/>
                <a:ea typeface="Calibri" panose="020F0502020204030204" pitchFamily="34" charset="0"/>
                <a:cs typeface="Calibri" panose="020F0502020204030204" pitchFamily="34" charset="0"/>
              </a:rPr>
              <a:t>reg</a:t>
            </a:r>
            <a:r>
              <a:rPr lang="en-IN" dirty="0">
                <a:latin typeface="Georgia" panose="02040502050405020303" pitchFamily="18" charset="0"/>
                <a:ea typeface="Calibri" panose="020F0502020204030204" pitchFamily="34" charset="0"/>
                <a:cs typeface="Calibri" panose="020F0502020204030204" pitchFamily="34" charset="0"/>
              </a:rPr>
              <a:t> plots, strip plots, line plots, violin plots, distribution plots, box plots, and pair plots.</a:t>
            </a:r>
          </a:p>
          <a:p>
            <a:pPr marL="285750" indent="-285750" algn="just">
              <a:buFont typeface="Wingdings" panose="05000000000000000000" pitchFamily="2" charset="2"/>
              <a:buChar char="Ø"/>
            </a:pPr>
            <a:r>
              <a:rPr lang="en-IN" dirty="0">
                <a:solidFill>
                  <a:srgbClr val="000000"/>
                </a:solidFill>
                <a:latin typeface="Georgia" panose="02040502050405020303" pitchFamily="18" charset="0"/>
                <a:ea typeface="Times New Roman" panose="02020603050405020304" pitchFamily="18" charset="0"/>
              </a:rPr>
              <a:t>Identified outliers using box plots and removed outliers in continuous numerical columns using </a:t>
            </a:r>
            <a:r>
              <a:rPr lang="en-IN" dirty="0" err="1">
                <a:solidFill>
                  <a:srgbClr val="000000"/>
                </a:solidFill>
                <a:latin typeface="Georgia" panose="02040502050405020303" pitchFamily="18" charset="0"/>
                <a:ea typeface="Times New Roman" panose="02020603050405020304" pitchFamily="18" charset="0"/>
              </a:rPr>
              <a:t>Zscore</a:t>
            </a:r>
            <a:r>
              <a:rPr lang="en-IN" dirty="0">
                <a:solidFill>
                  <a:srgbClr val="000000"/>
                </a:solidFill>
                <a:latin typeface="Georgia" panose="02040502050405020303" pitchFamily="18" charset="0"/>
                <a:ea typeface="Times New Roman" panose="02020603050405020304" pitchFamily="18" charset="0"/>
              </a:rPr>
              <a:t>.</a:t>
            </a:r>
          </a:p>
          <a:p>
            <a:pPr marL="285750" indent="-285750" algn="just">
              <a:buFont typeface="Wingdings" panose="05000000000000000000" pitchFamily="2" charset="2"/>
              <a:buChar char="Ø"/>
            </a:pPr>
            <a:r>
              <a:rPr lang="en-IN" dirty="0">
                <a:solidFill>
                  <a:srgbClr val="000000"/>
                </a:solidFill>
                <a:latin typeface="Georgia" panose="02040502050405020303" pitchFamily="18" charset="0"/>
                <a:ea typeface="Times New Roman" panose="02020603050405020304" pitchFamily="18" charset="0"/>
                <a:cs typeface="Calibri" panose="020F0502020204030204" pitchFamily="34" charset="0"/>
              </a:rPr>
              <a:t>Checked for skewness and removed skewness in numerical columns using the power transformation method (yeo-</a:t>
            </a:r>
            <a:r>
              <a:rPr lang="en-IN" dirty="0" err="1">
                <a:solidFill>
                  <a:srgbClr val="000000"/>
                </a:solidFill>
                <a:latin typeface="Georgia" panose="02040502050405020303" pitchFamily="18" charset="0"/>
                <a:ea typeface="Times New Roman" panose="02020603050405020304" pitchFamily="18" charset="0"/>
                <a:cs typeface="Calibri" panose="020F0502020204030204" pitchFamily="34" charset="0"/>
              </a:rPr>
              <a:t>johnson</a:t>
            </a:r>
            <a:r>
              <a:rPr lang="en-IN" dirty="0">
                <a:solidFill>
                  <a:srgbClr val="000000"/>
                </a:solidFill>
                <a:latin typeface="Georgia" panose="02040502050405020303" pitchFamily="18" charset="0"/>
                <a:ea typeface="Times New Roman" panose="02020603050405020304" pitchFamily="18" charset="0"/>
                <a:cs typeface="Calibri" panose="020F0502020204030204" pitchFamily="34" charset="0"/>
              </a:rPr>
              <a:t>). </a:t>
            </a:r>
          </a:p>
          <a:p>
            <a:pPr marL="285750" indent="-285750" algn="just">
              <a:buFont typeface="Wingdings" panose="05000000000000000000" pitchFamily="2" charset="2"/>
              <a:buChar char="Ø"/>
            </a:pPr>
            <a:r>
              <a:rPr lang="en-IN" dirty="0">
                <a:solidFill>
                  <a:srgbClr val="000000"/>
                </a:solidFill>
                <a:latin typeface="Georgia" panose="02040502050405020303" pitchFamily="18" charset="0"/>
                <a:ea typeface="Times New Roman" panose="02020603050405020304" pitchFamily="18" charset="0"/>
                <a:cs typeface="Calibri" panose="020F0502020204030204" pitchFamily="34" charset="0"/>
              </a:rPr>
              <a:t>Used Pearson’s correlation coefficient to check the correlation between labels and features. With the help of a </a:t>
            </a:r>
            <a:r>
              <a:rPr lang="en-IN" dirty="0" err="1">
                <a:solidFill>
                  <a:srgbClr val="000000"/>
                </a:solidFill>
                <a:latin typeface="Georgia" panose="02040502050405020303" pitchFamily="18" charset="0"/>
                <a:ea typeface="Calibri" panose="020F0502020204030204" pitchFamily="34" charset="0"/>
                <a:cs typeface="Times New Roman" panose="02020603050405020304" pitchFamily="18" charset="0"/>
              </a:rPr>
              <a:t>heatmap</a:t>
            </a:r>
            <a:r>
              <a:rPr lang="en-IN" dirty="0">
                <a:solidFill>
                  <a:srgbClr val="000000"/>
                </a:solidFill>
                <a:latin typeface="Georgia" panose="02040502050405020303" pitchFamily="18" charset="0"/>
                <a:ea typeface="Calibri" panose="020F0502020204030204" pitchFamily="34" charset="0"/>
                <a:cs typeface="Times New Roman" panose="02020603050405020304" pitchFamily="18" charset="0"/>
              </a:rPr>
              <a:t> and correlation bar graph was able to understand the Feature vs Label relativity and insights on multicollinearity amongst the feature columns.</a:t>
            </a:r>
            <a:endParaRPr lang="en-IN" dirty="0">
              <a:latin typeface="Georgia" panose="02040502050405020303"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16337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normAutofit fontScale="90000"/>
          </a:bodyPr>
          <a:lstStyle/>
          <a:p>
            <a:r>
              <a:rPr lang="en-US" b="1" dirty="0">
                <a:latin typeface="Georgia" panose="02040502050405020303" pitchFamily="18" charset="0"/>
              </a:rPr>
              <a:t>Visualization :Univariate </a:t>
            </a:r>
            <a:r>
              <a:rPr lang="en-US" b="1" dirty="0" smtClean="0">
                <a:latin typeface="Georgia" panose="02040502050405020303" pitchFamily="18" charset="0"/>
              </a:rPr>
              <a:t>Analysis</a:t>
            </a:r>
            <a:endParaRPr lang="en-US" b="1" dirty="0">
              <a:latin typeface="Georgia" panose="02040502050405020303" pitchFamily="18" charset="0"/>
            </a:endParaRPr>
          </a:p>
        </p:txBody>
      </p:sp>
      <p:sp>
        <p:nvSpPr>
          <p:cNvPr id="3" name="Content Placeholder 2"/>
          <p:cNvSpPr>
            <a:spLocks noGrp="1"/>
          </p:cNvSpPr>
          <p:nvPr>
            <p:ph idx="1"/>
          </p:nvPr>
        </p:nvSpPr>
        <p:spPr>
          <a:xfrm>
            <a:off x="4876800" y="685800"/>
            <a:ext cx="3962400" cy="2743200"/>
          </a:xfrm>
        </p:spPr>
        <p:txBody>
          <a:bodyPr>
            <a:normAutofit fontScale="70000" lnSpcReduction="20000"/>
          </a:bodyPr>
          <a:lstStyle/>
          <a:p>
            <a:pPr marL="0" indent="0">
              <a:buNone/>
            </a:pPr>
            <a:r>
              <a:rPr lang="en-US" b="1" dirty="0">
                <a:latin typeface="Georgia" panose="02040502050405020303" pitchFamily="18" charset="0"/>
              </a:rPr>
              <a:t>Observations: </a:t>
            </a:r>
            <a:endParaRPr lang="en-US" b="1" dirty="0" smtClean="0">
              <a:latin typeface="Georgia" panose="02040502050405020303" pitchFamily="18" charset="0"/>
            </a:endParaRPr>
          </a:p>
          <a:p>
            <a:pPr marL="0" indent="0">
              <a:buNone/>
            </a:pPr>
            <a:r>
              <a:rPr lang="en-US" dirty="0" smtClean="0">
                <a:latin typeface="Georgia" panose="02040502050405020303" pitchFamily="18" charset="0"/>
              </a:rPr>
              <a:t>The </a:t>
            </a:r>
            <a:r>
              <a:rPr lang="en-US" dirty="0">
                <a:latin typeface="Georgia" panose="02040502050405020303" pitchFamily="18" charset="0"/>
              </a:rPr>
              <a:t>above count plot gives the count of cars' brand. From the graph we can conclude that we are having most of the cars from </a:t>
            </a:r>
            <a:r>
              <a:rPr lang="en-US" dirty="0" err="1">
                <a:latin typeface="Georgia" panose="02040502050405020303" pitchFamily="18" charset="0"/>
              </a:rPr>
              <a:t>Maruti</a:t>
            </a:r>
            <a:r>
              <a:rPr lang="en-US" dirty="0">
                <a:latin typeface="Georgia" panose="02040502050405020303" pitchFamily="18" charset="0"/>
              </a:rPr>
              <a:t> and Hyundai brand as the count is high for these brands.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85800"/>
            <a:ext cx="4419600" cy="268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505200"/>
            <a:ext cx="4419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953000" y="3505200"/>
            <a:ext cx="3886200" cy="2123658"/>
          </a:xfrm>
          <a:prstGeom prst="rect">
            <a:avLst/>
          </a:prstGeom>
        </p:spPr>
        <p:txBody>
          <a:bodyPr wrap="square">
            <a:spAutoFit/>
          </a:bodyPr>
          <a:lstStyle/>
          <a:p>
            <a:r>
              <a:rPr lang="en-US" sz="2000" b="1" dirty="0">
                <a:latin typeface="Georgia" panose="02040502050405020303" pitchFamily="18" charset="0"/>
              </a:rPr>
              <a:t>Observations:</a:t>
            </a:r>
            <a:r>
              <a:rPr lang="en-US" dirty="0">
                <a:latin typeface="Georgia" panose="02040502050405020303" pitchFamily="18" charset="0"/>
              </a:rPr>
              <a:t> </a:t>
            </a:r>
            <a:endParaRPr lang="en-US" dirty="0" smtClean="0">
              <a:latin typeface="Georgia" panose="02040502050405020303" pitchFamily="18" charset="0"/>
            </a:endParaRPr>
          </a:p>
          <a:p>
            <a:r>
              <a:rPr lang="en-US" dirty="0" smtClean="0">
                <a:latin typeface="Georgia" panose="02040502050405020303" pitchFamily="18" charset="0"/>
              </a:rPr>
              <a:t>The </a:t>
            </a:r>
            <a:r>
              <a:rPr lang="en-US" dirty="0">
                <a:latin typeface="Georgia" panose="02040502050405020303" pitchFamily="18" charset="0"/>
              </a:rPr>
              <a:t>above plot gives the count of fuel types used by the cars. More number of cars are using petrol followed by diesel as fuel. And very few cars uses CNG, LPG and Electricity as fuel type.</a:t>
            </a:r>
          </a:p>
        </p:txBody>
      </p:sp>
      <p:sp>
        <p:nvSpPr>
          <p:cNvPr id="5" name="AutoShape 6" descr="Premium Vector | Beautiful orange color gradient backgrou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93715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1699</TotalTime>
  <Words>3609</Words>
  <Application>Microsoft Office PowerPoint</Application>
  <PresentationFormat>On-screen Show (4:3)</PresentationFormat>
  <Paragraphs>213</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Used Car Price Prediction </vt:lpstr>
      <vt:lpstr>Agenda:</vt:lpstr>
      <vt:lpstr>Introduction:</vt:lpstr>
      <vt:lpstr>PowerPoint Presentation</vt:lpstr>
      <vt:lpstr>What is Used Car Price?</vt:lpstr>
      <vt:lpstr>Importance of Used Cars:</vt:lpstr>
      <vt:lpstr>PowerPoint Presentation</vt:lpstr>
      <vt:lpstr>Exploratory Data Analysis (EDA) Steps</vt:lpstr>
      <vt:lpstr>Visualization :Univariate Analysis</vt:lpstr>
      <vt:lpstr>Visualizing Counts of Categorical Variables</vt:lpstr>
      <vt:lpstr>PowerPoint Presentation</vt:lpstr>
      <vt:lpstr>Distribution of skewness Plotting Numerical Variables</vt:lpstr>
      <vt:lpstr>Car_Price vs Gear_type: From the bar plot we can observe that the cars which have Automatic gear system are having high price compared to the cars which have Manual gear system.  Car_Price vs Fuel Type: From the second plot we came to know that the Electric and diesel cars have higher price compared to other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AnandRaj</dc:creator>
  <cp:lastModifiedBy>AnandRaj</cp:lastModifiedBy>
  <cp:revision>54</cp:revision>
  <dcterms:created xsi:type="dcterms:W3CDTF">2022-11-09T04:59:25Z</dcterms:created>
  <dcterms:modified xsi:type="dcterms:W3CDTF">2022-11-13T07:28:56Z</dcterms:modified>
</cp:coreProperties>
</file>